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Muli" panose="020B0604020202020204" charset="0"/>
      <p:regular r:id="rId30"/>
    </p:embeddedFont>
    <p:embeddedFont>
      <p:font typeface="Muli Bold" panose="020B0604020202020204" charset="0"/>
      <p:regular r:id="rId31"/>
    </p:embeddedFont>
    <p:embeddedFont>
      <p:font typeface="Saira ExtraCondensed 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hamhuynhmen.id.vn"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18473" y="1031316"/>
            <a:ext cx="10969527" cy="8247663"/>
            <a:chOff x="0" y="0"/>
            <a:chExt cx="2844465" cy="2138669"/>
          </a:xfrm>
        </p:grpSpPr>
        <p:sp>
          <p:nvSpPr>
            <p:cNvPr id="3" name="Freeform 3"/>
            <p:cNvSpPr/>
            <p:nvPr/>
          </p:nvSpPr>
          <p:spPr>
            <a:xfrm>
              <a:off x="0" y="0"/>
              <a:ext cx="2844465" cy="2138669"/>
            </a:xfrm>
            <a:custGeom>
              <a:avLst/>
              <a:gdLst/>
              <a:ahLst/>
              <a:cxnLst/>
              <a:rect l="l" t="t" r="r" b="b"/>
              <a:pathLst>
                <a:path w="2844465" h="2138669">
                  <a:moveTo>
                    <a:pt x="14115" y="0"/>
                  </a:moveTo>
                  <a:lnTo>
                    <a:pt x="2830350" y="0"/>
                  </a:lnTo>
                  <a:cubicBezTo>
                    <a:pt x="2838145" y="0"/>
                    <a:pt x="2844465" y="6320"/>
                    <a:pt x="2844465" y="14115"/>
                  </a:cubicBezTo>
                  <a:lnTo>
                    <a:pt x="2844465" y="2124554"/>
                  </a:lnTo>
                  <a:cubicBezTo>
                    <a:pt x="2844465" y="2128298"/>
                    <a:pt x="2842978" y="2131888"/>
                    <a:pt x="2840331" y="2134535"/>
                  </a:cubicBezTo>
                  <a:cubicBezTo>
                    <a:pt x="2837684" y="2137182"/>
                    <a:pt x="2834093" y="2138669"/>
                    <a:pt x="2830350" y="2138669"/>
                  </a:cubicBezTo>
                  <a:lnTo>
                    <a:pt x="14115" y="2138669"/>
                  </a:lnTo>
                  <a:cubicBezTo>
                    <a:pt x="10372" y="2138669"/>
                    <a:pt x="6781" y="2137182"/>
                    <a:pt x="4134" y="2134535"/>
                  </a:cubicBezTo>
                  <a:cubicBezTo>
                    <a:pt x="1487" y="2131888"/>
                    <a:pt x="0" y="2128298"/>
                    <a:pt x="0" y="2124554"/>
                  </a:cubicBezTo>
                  <a:lnTo>
                    <a:pt x="0" y="14115"/>
                  </a:lnTo>
                  <a:cubicBezTo>
                    <a:pt x="0" y="6320"/>
                    <a:pt x="6320" y="0"/>
                    <a:pt x="14115" y="0"/>
                  </a:cubicBezTo>
                  <a:close/>
                </a:path>
              </a:pathLst>
            </a:custGeom>
            <a:solidFill>
              <a:srgbClr val="1A3248"/>
            </a:solidFill>
          </p:spPr>
        </p:sp>
        <p:sp>
          <p:nvSpPr>
            <p:cNvPr id="4" name="TextBox 4"/>
            <p:cNvSpPr txBox="1"/>
            <p:nvPr/>
          </p:nvSpPr>
          <p:spPr>
            <a:xfrm>
              <a:off x="0" y="0"/>
              <a:ext cx="2844465" cy="2138669"/>
            </a:xfrm>
            <a:prstGeom prst="rect">
              <a:avLst/>
            </a:prstGeom>
          </p:spPr>
          <p:txBody>
            <a:bodyPr lIns="50800" tIns="50800" rIns="50800" bIns="50800" rtlCol="0" anchor="ctr"/>
            <a:lstStyle/>
            <a:p>
              <a:pPr algn="ctr">
                <a:lnSpc>
                  <a:spcPts val="1320"/>
                </a:lnSpc>
              </a:pPr>
              <a:endParaRPr/>
            </a:p>
          </p:txBody>
        </p:sp>
      </p:grpSp>
      <p:sp>
        <p:nvSpPr>
          <p:cNvPr id="5" name="Freeform 5"/>
          <p:cNvSpPr/>
          <p:nvPr/>
        </p:nvSpPr>
        <p:spPr>
          <a:xfrm>
            <a:off x="370473" y="1028700"/>
            <a:ext cx="6587645" cy="8250280"/>
          </a:xfrm>
          <a:custGeom>
            <a:avLst/>
            <a:gdLst/>
            <a:ahLst/>
            <a:cxnLst/>
            <a:rect l="l" t="t" r="r" b="b"/>
            <a:pathLst>
              <a:path w="6587645" h="8250280">
                <a:moveTo>
                  <a:pt x="0" y="0"/>
                </a:moveTo>
                <a:lnTo>
                  <a:pt x="6587646" y="0"/>
                </a:lnTo>
                <a:lnTo>
                  <a:pt x="6587646" y="8250280"/>
                </a:lnTo>
                <a:lnTo>
                  <a:pt x="0" y="8250280"/>
                </a:lnTo>
                <a:lnTo>
                  <a:pt x="0" y="0"/>
                </a:lnTo>
                <a:close/>
              </a:path>
            </a:pathLst>
          </a:custGeom>
          <a:blipFill>
            <a:blip r:embed="rId2"/>
            <a:stretch>
              <a:fillRect l="-14501" r="-10737"/>
            </a:stretch>
          </a:blipFill>
          <a:ln cap="sq">
            <a:noFill/>
            <a:prstDash val="solid"/>
            <a:miter/>
          </a:ln>
        </p:spPr>
      </p:sp>
      <p:sp>
        <p:nvSpPr>
          <p:cNvPr id="6" name="TextBox 6"/>
          <p:cNvSpPr txBox="1"/>
          <p:nvPr/>
        </p:nvSpPr>
        <p:spPr>
          <a:xfrm>
            <a:off x="7318473" y="3414250"/>
            <a:ext cx="10969527" cy="3491321"/>
          </a:xfrm>
          <a:prstGeom prst="rect">
            <a:avLst/>
          </a:prstGeom>
        </p:spPr>
        <p:txBody>
          <a:bodyPr lIns="0" tIns="0" rIns="0" bIns="0" rtlCol="0" anchor="t">
            <a:spAutoFit/>
          </a:bodyPr>
          <a:lstStyle/>
          <a:p>
            <a:pPr algn="ctr">
              <a:lnSpc>
                <a:spcPts val="13770"/>
              </a:lnSpc>
            </a:pPr>
            <a:r>
              <a:rPr lang="en-US" sz="11571" b="1">
                <a:solidFill>
                  <a:srgbClr val="FFFFFF"/>
                </a:solidFill>
                <a:latin typeface="Saira ExtraCondensed Bold"/>
                <a:ea typeface="Saira ExtraCondensed Bold"/>
                <a:cs typeface="Saira ExtraCondensed Bold"/>
                <a:sym typeface="Saira ExtraCondensed Bold"/>
              </a:rPr>
              <a:t>WEBSITE SHOP THỜI TRANG THE KIM BRAND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5077" y="3069345"/>
            <a:ext cx="17577846" cy="4001894"/>
          </a:xfrm>
          <a:custGeom>
            <a:avLst/>
            <a:gdLst/>
            <a:ahLst/>
            <a:cxnLst/>
            <a:rect l="l" t="t" r="r" b="b"/>
            <a:pathLst>
              <a:path w="17577846" h="4001894">
                <a:moveTo>
                  <a:pt x="0" y="0"/>
                </a:moveTo>
                <a:lnTo>
                  <a:pt x="17577846" y="0"/>
                </a:lnTo>
                <a:lnTo>
                  <a:pt x="17577846" y="4001894"/>
                </a:lnTo>
                <a:lnTo>
                  <a:pt x="0" y="4001894"/>
                </a:lnTo>
                <a:lnTo>
                  <a:pt x="0" y="0"/>
                </a:lnTo>
                <a:close/>
              </a:path>
            </a:pathLst>
          </a:custGeom>
          <a:blipFill>
            <a:blip r:embed="rId2"/>
            <a:stretch>
              <a:fillRect l="-2308" t="-3392" r="-1731"/>
            </a:stretch>
          </a:blipFill>
        </p:spPr>
      </p:sp>
      <p:sp>
        <p:nvSpPr>
          <p:cNvPr id="3" name="TextBox 3"/>
          <p:cNvSpPr txBox="1"/>
          <p:nvPr/>
        </p:nvSpPr>
        <p:spPr>
          <a:xfrm>
            <a:off x="355077" y="1371607"/>
            <a:ext cx="4918266" cy="1211425"/>
          </a:xfrm>
          <a:prstGeom prst="rect">
            <a:avLst/>
          </a:prstGeom>
        </p:spPr>
        <p:txBody>
          <a:bodyPr lIns="0" tIns="0" rIns="0" bIns="0" rtlCol="0" anchor="t">
            <a:spAutoFit/>
          </a:bodyPr>
          <a:lstStyle/>
          <a:p>
            <a:pPr algn="ctr">
              <a:lnSpc>
                <a:spcPts val="10056"/>
              </a:lnSpc>
              <a:spcBef>
                <a:spcPct val="0"/>
              </a:spcBef>
            </a:pPr>
            <a:r>
              <a:rPr lang="en-US" sz="6704">
                <a:solidFill>
                  <a:srgbClr val="1A3248"/>
                </a:solidFill>
                <a:latin typeface="Muli"/>
                <a:ea typeface="Muli"/>
                <a:cs typeface="Muli"/>
                <a:sym typeface="Muli"/>
              </a:rPr>
              <a:t>Footer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9978" y="2487013"/>
            <a:ext cx="17528044" cy="7643762"/>
          </a:xfrm>
          <a:custGeom>
            <a:avLst/>
            <a:gdLst/>
            <a:ahLst/>
            <a:cxnLst/>
            <a:rect l="l" t="t" r="r" b="b"/>
            <a:pathLst>
              <a:path w="17528044" h="7643762">
                <a:moveTo>
                  <a:pt x="0" y="0"/>
                </a:moveTo>
                <a:lnTo>
                  <a:pt x="17528044" y="0"/>
                </a:lnTo>
                <a:lnTo>
                  <a:pt x="17528044" y="7643763"/>
                </a:lnTo>
                <a:lnTo>
                  <a:pt x="0" y="7643763"/>
                </a:lnTo>
                <a:lnTo>
                  <a:pt x="0" y="0"/>
                </a:lnTo>
                <a:close/>
              </a:path>
            </a:pathLst>
          </a:custGeom>
          <a:blipFill>
            <a:blip r:embed="rId2"/>
            <a:stretch>
              <a:fillRect l="-42917" r="-43953" b="-75691"/>
            </a:stretch>
          </a:blipFill>
          <a:ln w="9525" cap="sq">
            <a:solidFill>
              <a:srgbClr val="000000"/>
            </a:solidFill>
            <a:prstDash val="solid"/>
            <a:miter/>
          </a:ln>
        </p:spPr>
      </p:sp>
      <p:sp>
        <p:nvSpPr>
          <p:cNvPr id="3" name="TextBox 3"/>
          <p:cNvSpPr txBox="1"/>
          <p:nvPr/>
        </p:nvSpPr>
        <p:spPr>
          <a:xfrm>
            <a:off x="-1217408" y="1559486"/>
            <a:ext cx="7819754" cy="794228"/>
          </a:xfrm>
          <a:prstGeom prst="rect">
            <a:avLst/>
          </a:prstGeom>
        </p:spPr>
        <p:txBody>
          <a:bodyPr lIns="0" tIns="0" rIns="0" bIns="0" rtlCol="0" anchor="t">
            <a:spAutoFit/>
          </a:bodyPr>
          <a:lstStyle/>
          <a:p>
            <a:pPr algn="ctr">
              <a:lnSpc>
                <a:spcPts val="6606"/>
              </a:lnSpc>
              <a:spcBef>
                <a:spcPct val="0"/>
              </a:spcBef>
            </a:pPr>
            <a:r>
              <a:rPr lang="en-US" sz="4404">
                <a:solidFill>
                  <a:srgbClr val="1A3248"/>
                </a:solidFill>
                <a:latin typeface="Muli"/>
                <a:ea typeface="Muli"/>
                <a:cs typeface="Muli"/>
                <a:sym typeface="Muli"/>
              </a:rPr>
              <a:t>Trang sản phẩm</a:t>
            </a:r>
          </a:p>
        </p:txBody>
      </p:sp>
      <p:sp>
        <p:nvSpPr>
          <p:cNvPr id="4" name="TextBox 4"/>
          <p:cNvSpPr txBox="1"/>
          <p:nvPr/>
        </p:nvSpPr>
        <p:spPr>
          <a:xfrm>
            <a:off x="381834" y="612214"/>
            <a:ext cx="4986494" cy="1071097"/>
          </a:xfrm>
          <a:prstGeom prst="rect">
            <a:avLst/>
          </a:prstGeom>
        </p:spPr>
        <p:txBody>
          <a:bodyPr lIns="0" tIns="0" rIns="0" bIns="0" rtlCol="0" anchor="t">
            <a:spAutoFit/>
          </a:bodyPr>
          <a:lstStyle/>
          <a:p>
            <a:pPr marL="0" lvl="0" indent="0" algn="l">
              <a:lnSpc>
                <a:spcPts val="7751"/>
              </a:lnSpc>
              <a:spcBef>
                <a:spcPct val="0"/>
              </a:spcBef>
            </a:pPr>
            <a:r>
              <a:rPr lang="en-US" sz="8612" b="1" spc="-172">
                <a:solidFill>
                  <a:srgbClr val="000000"/>
                </a:solidFill>
                <a:latin typeface="Saira ExtraCondensed Bold"/>
                <a:ea typeface="Saira ExtraCondensed Bold"/>
                <a:cs typeface="Saira ExtraCondensed Bold"/>
                <a:sym typeface="Saira ExtraCondensed Bold"/>
              </a:rPr>
              <a:t>CÁC THUỘC TÍNH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5154" y="1744897"/>
            <a:ext cx="16975303" cy="8365589"/>
          </a:xfrm>
          <a:custGeom>
            <a:avLst/>
            <a:gdLst/>
            <a:ahLst/>
            <a:cxnLst/>
            <a:rect l="l" t="t" r="r" b="b"/>
            <a:pathLst>
              <a:path w="16975303" h="8365589">
                <a:moveTo>
                  <a:pt x="0" y="0"/>
                </a:moveTo>
                <a:lnTo>
                  <a:pt x="16975303" y="0"/>
                </a:lnTo>
                <a:lnTo>
                  <a:pt x="16975303" y="8365588"/>
                </a:lnTo>
                <a:lnTo>
                  <a:pt x="0" y="8365588"/>
                </a:lnTo>
                <a:lnTo>
                  <a:pt x="0" y="0"/>
                </a:lnTo>
                <a:close/>
              </a:path>
            </a:pathLst>
          </a:custGeom>
          <a:blipFill>
            <a:blip r:embed="rId2"/>
            <a:stretch>
              <a:fillRect l="-18610" t="-1527" r="-12625"/>
            </a:stretch>
          </a:blipFill>
          <a:ln w="19050" cap="sq">
            <a:solidFill>
              <a:srgbClr val="000000"/>
            </a:solidFill>
            <a:prstDash val="solid"/>
            <a:miter/>
          </a:ln>
        </p:spPr>
      </p:sp>
      <p:sp>
        <p:nvSpPr>
          <p:cNvPr id="3" name="TextBox 3"/>
          <p:cNvSpPr txBox="1"/>
          <p:nvPr/>
        </p:nvSpPr>
        <p:spPr>
          <a:xfrm>
            <a:off x="327089" y="13508"/>
            <a:ext cx="15568864" cy="1508197"/>
          </a:xfrm>
          <a:prstGeom prst="rect">
            <a:avLst/>
          </a:prstGeom>
        </p:spPr>
        <p:txBody>
          <a:bodyPr lIns="0" tIns="0" rIns="0" bIns="0" rtlCol="0" anchor="t">
            <a:spAutoFit/>
          </a:bodyPr>
          <a:lstStyle/>
          <a:p>
            <a:pPr algn="ctr">
              <a:lnSpc>
                <a:spcPts val="12552"/>
              </a:lnSpc>
              <a:spcBef>
                <a:spcPct val="0"/>
              </a:spcBef>
            </a:pPr>
            <a:r>
              <a:rPr lang="en-US" sz="8368">
                <a:solidFill>
                  <a:srgbClr val="1A3248"/>
                </a:solidFill>
                <a:latin typeface="Muli"/>
                <a:ea typeface="Muli"/>
                <a:cs typeface="Muli"/>
                <a:sym typeface="Muli"/>
              </a:rPr>
              <a:t>Các Thuộc Tính Của Sản Phẩm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7379" y="155539"/>
            <a:ext cx="5180318" cy="1508197"/>
          </a:xfrm>
          <a:prstGeom prst="rect">
            <a:avLst/>
          </a:prstGeom>
        </p:spPr>
        <p:txBody>
          <a:bodyPr lIns="0" tIns="0" rIns="0" bIns="0" rtlCol="0" anchor="t">
            <a:spAutoFit/>
          </a:bodyPr>
          <a:lstStyle/>
          <a:p>
            <a:pPr algn="ctr">
              <a:lnSpc>
                <a:spcPts val="12552"/>
              </a:lnSpc>
              <a:spcBef>
                <a:spcPct val="0"/>
              </a:spcBef>
            </a:pPr>
            <a:r>
              <a:rPr lang="en-US" sz="8368">
                <a:solidFill>
                  <a:srgbClr val="000000"/>
                </a:solidFill>
                <a:latin typeface="Muli"/>
                <a:ea typeface="Muli"/>
                <a:cs typeface="Muli"/>
                <a:sym typeface="Muli"/>
              </a:rPr>
              <a:t>Giỏ Hàng</a:t>
            </a:r>
          </a:p>
        </p:txBody>
      </p:sp>
      <p:sp>
        <p:nvSpPr>
          <p:cNvPr id="3" name="Freeform 3"/>
          <p:cNvSpPr/>
          <p:nvPr/>
        </p:nvSpPr>
        <p:spPr>
          <a:xfrm>
            <a:off x="347379" y="2204957"/>
            <a:ext cx="17523373" cy="6984004"/>
          </a:xfrm>
          <a:custGeom>
            <a:avLst/>
            <a:gdLst/>
            <a:ahLst/>
            <a:cxnLst/>
            <a:rect l="l" t="t" r="r" b="b"/>
            <a:pathLst>
              <a:path w="17523373" h="6984004">
                <a:moveTo>
                  <a:pt x="0" y="0"/>
                </a:moveTo>
                <a:lnTo>
                  <a:pt x="17523373" y="0"/>
                </a:lnTo>
                <a:lnTo>
                  <a:pt x="17523373" y="6984004"/>
                </a:lnTo>
                <a:lnTo>
                  <a:pt x="0" y="6984004"/>
                </a:lnTo>
                <a:lnTo>
                  <a:pt x="0" y="0"/>
                </a:lnTo>
                <a:close/>
              </a:path>
            </a:pathLst>
          </a:custGeom>
          <a:blipFill>
            <a:blip r:embed="rId2"/>
            <a:stretch>
              <a:fillRect l="-44732" r="-58331" b="-7632"/>
            </a:stretch>
          </a:blipFill>
          <a:ln w="19050" cap="sq">
            <a:solidFill>
              <a:srgbClr val="000000"/>
            </a:solidFill>
            <a:prstDash val="solid"/>
            <a:miter/>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769" y="2611884"/>
            <a:ext cx="8062465" cy="5063231"/>
          </a:xfrm>
          <a:custGeom>
            <a:avLst/>
            <a:gdLst/>
            <a:ahLst/>
            <a:cxnLst/>
            <a:rect l="l" t="t" r="r" b="b"/>
            <a:pathLst>
              <a:path w="8062465" h="5063231">
                <a:moveTo>
                  <a:pt x="0" y="0"/>
                </a:moveTo>
                <a:lnTo>
                  <a:pt x="8062465" y="0"/>
                </a:lnTo>
                <a:lnTo>
                  <a:pt x="8062465" y="5063232"/>
                </a:lnTo>
                <a:lnTo>
                  <a:pt x="0" y="5063232"/>
                </a:lnTo>
                <a:lnTo>
                  <a:pt x="0" y="0"/>
                </a:lnTo>
                <a:close/>
              </a:path>
            </a:pathLst>
          </a:custGeom>
          <a:blipFill>
            <a:blip r:embed="rId2"/>
            <a:stretch>
              <a:fillRect l="-28397" r="-40143" b="-5338"/>
            </a:stretch>
          </a:blipFill>
          <a:ln w="19050" cap="sq">
            <a:solidFill>
              <a:srgbClr val="000000"/>
            </a:solidFill>
            <a:prstDash val="solid"/>
            <a:miter/>
          </a:ln>
        </p:spPr>
      </p:sp>
      <p:sp>
        <p:nvSpPr>
          <p:cNvPr id="3" name="Freeform 3"/>
          <p:cNvSpPr/>
          <p:nvPr/>
        </p:nvSpPr>
        <p:spPr>
          <a:xfrm>
            <a:off x="8391385" y="2611884"/>
            <a:ext cx="9736846" cy="5063231"/>
          </a:xfrm>
          <a:custGeom>
            <a:avLst/>
            <a:gdLst/>
            <a:ahLst/>
            <a:cxnLst/>
            <a:rect l="l" t="t" r="r" b="b"/>
            <a:pathLst>
              <a:path w="9736846" h="5063231">
                <a:moveTo>
                  <a:pt x="0" y="0"/>
                </a:moveTo>
                <a:lnTo>
                  <a:pt x="9736846" y="0"/>
                </a:lnTo>
                <a:lnTo>
                  <a:pt x="9736846" y="5063232"/>
                </a:lnTo>
                <a:lnTo>
                  <a:pt x="0" y="5063232"/>
                </a:lnTo>
                <a:lnTo>
                  <a:pt x="0" y="0"/>
                </a:lnTo>
                <a:close/>
              </a:path>
            </a:pathLst>
          </a:custGeom>
          <a:blipFill>
            <a:blip r:embed="rId3"/>
            <a:stretch>
              <a:fillRect l="-16000" t="-17216" r="-3809"/>
            </a:stretch>
          </a:blipFill>
          <a:ln w="19050" cap="sq">
            <a:solidFill>
              <a:srgbClr val="000000"/>
            </a:solidFill>
            <a:prstDash val="solid"/>
            <a:miter/>
          </a:ln>
        </p:spPr>
      </p:sp>
      <p:sp>
        <p:nvSpPr>
          <p:cNvPr id="4" name="TextBox 4"/>
          <p:cNvSpPr txBox="1"/>
          <p:nvPr/>
        </p:nvSpPr>
        <p:spPr>
          <a:xfrm>
            <a:off x="516530" y="1181362"/>
            <a:ext cx="7874855" cy="1115385"/>
          </a:xfrm>
          <a:prstGeom prst="rect">
            <a:avLst/>
          </a:prstGeom>
        </p:spPr>
        <p:txBody>
          <a:bodyPr lIns="0" tIns="0" rIns="0" bIns="0" rtlCol="0" anchor="t">
            <a:spAutoFit/>
          </a:bodyPr>
          <a:lstStyle/>
          <a:p>
            <a:pPr marL="0" lvl="0" indent="0" algn="ctr">
              <a:lnSpc>
                <a:spcPts val="9253"/>
              </a:lnSpc>
              <a:spcBef>
                <a:spcPct val="0"/>
              </a:spcBef>
            </a:pPr>
            <a:r>
              <a:rPr lang="en-US" sz="6168">
                <a:solidFill>
                  <a:srgbClr val="1A3248"/>
                </a:solidFill>
                <a:latin typeface="Muli"/>
                <a:ea typeface="Muli"/>
                <a:cs typeface="Muli"/>
                <a:sym typeface="Muli"/>
              </a:rPr>
              <a:t>Mã QR </a:t>
            </a:r>
            <a:r>
              <a:rPr lang="en-US" sz="6168" u="none" strike="noStrike">
                <a:solidFill>
                  <a:srgbClr val="1A3248"/>
                </a:solidFill>
                <a:latin typeface="Muli"/>
                <a:ea typeface="Muli"/>
                <a:cs typeface="Muli"/>
                <a:sym typeface="Muli"/>
              </a:rPr>
              <a:t>Thanh Toán</a:t>
            </a:r>
          </a:p>
        </p:txBody>
      </p:sp>
      <p:sp>
        <p:nvSpPr>
          <p:cNvPr id="5" name="TextBox 5"/>
          <p:cNvSpPr txBox="1"/>
          <p:nvPr/>
        </p:nvSpPr>
        <p:spPr>
          <a:xfrm>
            <a:off x="8391385" y="1181362"/>
            <a:ext cx="9736846" cy="1117518"/>
          </a:xfrm>
          <a:prstGeom prst="rect">
            <a:avLst/>
          </a:prstGeom>
        </p:spPr>
        <p:txBody>
          <a:bodyPr lIns="0" tIns="0" rIns="0" bIns="0" rtlCol="0" anchor="t">
            <a:spAutoFit/>
          </a:bodyPr>
          <a:lstStyle/>
          <a:p>
            <a:pPr algn="ctr">
              <a:lnSpc>
                <a:spcPts val="9253"/>
              </a:lnSpc>
              <a:spcBef>
                <a:spcPct val="0"/>
              </a:spcBef>
            </a:pPr>
            <a:r>
              <a:rPr lang="en-US" sz="6168">
                <a:solidFill>
                  <a:srgbClr val="1A3248"/>
                </a:solidFill>
                <a:latin typeface="Muli"/>
                <a:ea typeface="Muli"/>
                <a:cs typeface="Muli"/>
                <a:sym typeface="Muli"/>
              </a:rPr>
              <a:t>Thanh Toán Thành Công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08832" y="1786609"/>
            <a:ext cx="15050468" cy="7215762"/>
          </a:xfrm>
          <a:custGeom>
            <a:avLst/>
            <a:gdLst/>
            <a:ahLst/>
            <a:cxnLst/>
            <a:rect l="l" t="t" r="r" b="b"/>
            <a:pathLst>
              <a:path w="15050468" h="7215762">
                <a:moveTo>
                  <a:pt x="0" y="0"/>
                </a:moveTo>
                <a:lnTo>
                  <a:pt x="15050468" y="0"/>
                </a:lnTo>
                <a:lnTo>
                  <a:pt x="15050468" y="7215763"/>
                </a:lnTo>
                <a:lnTo>
                  <a:pt x="0" y="7215763"/>
                </a:lnTo>
                <a:lnTo>
                  <a:pt x="0" y="0"/>
                </a:lnTo>
                <a:close/>
              </a:path>
            </a:pathLst>
          </a:custGeom>
          <a:blipFill>
            <a:blip r:embed="rId2"/>
            <a:stretch>
              <a:fillRect l="-18239" r="-5088"/>
            </a:stretch>
          </a:blipFill>
          <a:ln w="19050" cap="sq">
            <a:solidFill>
              <a:srgbClr val="000000"/>
            </a:solidFill>
            <a:prstDash val="solid"/>
            <a:miter/>
          </a:ln>
        </p:spPr>
      </p:sp>
      <p:sp>
        <p:nvSpPr>
          <p:cNvPr id="3" name="TextBox 3"/>
          <p:cNvSpPr txBox="1"/>
          <p:nvPr/>
        </p:nvSpPr>
        <p:spPr>
          <a:xfrm>
            <a:off x="347379" y="155539"/>
            <a:ext cx="6945559" cy="1508197"/>
          </a:xfrm>
          <a:prstGeom prst="rect">
            <a:avLst/>
          </a:prstGeom>
        </p:spPr>
        <p:txBody>
          <a:bodyPr lIns="0" tIns="0" rIns="0" bIns="0" rtlCol="0" anchor="t">
            <a:spAutoFit/>
          </a:bodyPr>
          <a:lstStyle/>
          <a:p>
            <a:pPr algn="ctr">
              <a:lnSpc>
                <a:spcPts val="12552"/>
              </a:lnSpc>
              <a:spcBef>
                <a:spcPct val="0"/>
              </a:spcBef>
            </a:pPr>
            <a:r>
              <a:rPr lang="en-US" sz="8368">
                <a:solidFill>
                  <a:srgbClr val="1A3248"/>
                </a:solidFill>
                <a:latin typeface="Muli"/>
                <a:ea typeface="Muli"/>
                <a:cs typeface="Muli"/>
                <a:sym typeface="Muli"/>
              </a:rPr>
              <a:t>Liên Hệ</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441" y="3859286"/>
            <a:ext cx="15535117" cy="5190063"/>
          </a:xfrm>
          <a:custGeom>
            <a:avLst/>
            <a:gdLst/>
            <a:ahLst/>
            <a:cxnLst/>
            <a:rect l="l" t="t" r="r" b="b"/>
            <a:pathLst>
              <a:path w="15535117" h="5190063">
                <a:moveTo>
                  <a:pt x="0" y="0"/>
                </a:moveTo>
                <a:lnTo>
                  <a:pt x="15535118" y="0"/>
                </a:lnTo>
                <a:lnTo>
                  <a:pt x="15535118" y="5190063"/>
                </a:lnTo>
                <a:lnTo>
                  <a:pt x="0" y="5190063"/>
                </a:lnTo>
                <a:lnTo>
                  <a:pt x="0" y="0"/>
                </a:lnTo>
                <a:close/>
              </a:path>
            </a:pathLst>
          </a:custGeom>
          <a:blipFill>
            <a:blip r:embed="rId2"/>
            <a:stretch>
              <a:fillRect l="-3842" t="-6709" r="-3842" b="-6230"/>
            </a:stretch>
          </a:blipFill>
          <a:ln w="28575" cap="rnd">
            <a:solidFill>
              <a:srgbClr val="000000"/>
            </a:solidFill>
            <a:prstDash val="solid"/>
            <a:round/>
          </a:ln>
        </p:spPr>
      </p:sp>
      <p:sp>
        <p:nvSpPr>
          <p:cNvPr id="3" name="TextBox 3"/>
          <p:cNvSpPr txBox="1"/>
          <p:nvPr/>
        </p:nvSpPr>
        <p:spPr>
          <a:xfrm>
            <a:off x="820395" y="428026"/>
            <a:ext cx="16647210" cy="2963468"/>
          </a:xfrm>
          <a:prstGeom prst="rect">
            <a:avLst/>
          </a:prstGeom>
        </p:spPr>
        <p:txBody>
          <a:bodyPr lIns="0" tIns="0" rIns="0" bIns="0" rtlCol="0" anchor="t">
            <a:spAutoFit/>
          </a:bodyPr>
          <a:lstStyle/>
          <a:p>
            <a:pPr algn="l">
              <a:lnSpc>
                <a:spcPts val="12552"/>
              </a:lnSpc>
            </a:pPr>
            <a:r>
              <a:rPr lang="en-US" sz="8368">
                <a:solidFill>
                  <a:srgbClr val="1A3248"/>
                </a:solidFill>
                <a:latin typeface="Muli"/>
                <a:ea typeface="Muli"/>
                <a:cs typeface="Muli"/>
                <a:sym typeface="Muli"/>
              </a:rPr>
              <a:t>Tính năng quản trị</a:t>
            </a:r>
          </a:p>
          <a:p>
            <a:pPr algn="l">
              <a:lnSpc>
                <a:spcPts val="11353"/>
              </a:lnSpc>
              <a:spcBef>
                <a:spcPct val="0"/>
              </a:spcBef>
            </a:pPr>
            <a:r>
              <a:rPr lang="en-US" sz="7568">
                <a:solidFill>
                  <a:srgbClr val="1A3248"/>
                </a:solidFill>
                <a:latin typeface="Muli"/>
                <a:ea typeface="Muli"/>
                <a:cs typeface="Muli"/>
                <a:sym typeface="Muli"/>
              </a:rPr>
              <a:t>Backup định kì sau khi đã chỉnh sửa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0330" y="2169458"/>
            <a:ext cx="8866161" cy="5592398"/>
          </a:xfrm>
          <a:custGeom>
            <a:avLst/>
            <a:gdLst/>
            <a:ahLst/>
            <a:cxnLst/>
            <a:rect l="l" t="t" r="r" b="b"/>
            <a:pathLst>
              <a:path w="8866161" h="5592398">
                <a:moveTo>
                  <a:pt x="0" y="0"/>
                </a:moveTo>
                <a:lnTo>
                  <a:pt x="8866161" y="0"/>
                </a:lnTo>
                <a:lnTo>
                  <a:pt x="8866161" y="5592398"/>
                </a:lnTo>
                <a:lnTo>
                  <a:pt x="0" y="5592398"/>
                </a:lnTo>
                <a:lnTo>
                  <a:pt x="0" y="0"/>
                </a:lnTo>
                <a:close/>
              </a:path>
            </a:pathLst>
          </a:custGeom>
          <a:blipFill>
            <a:blip r:embed="rId2"/>
            <a:stretch>
              <a:fillRect r="-24655" b="-4248"/>
            </a:stretch>
          </a:blipFill>
          <a:ln w="28575" cap="sq">
            <a:solidFill>
              <a:srgbClr val="000000"/>
            </a:solidFill>
            <a:prstDash val="solid"/>
            <a:miter/>
          </a:ln>
        </p:spPr>
      </p:sp>
      <p:sp>
        <p:nvSpPr>
          <p:cNvPr id="3" name="Freeform 3"/>
          <p:cNvSpPr/>
          <p:nvPr/>
        </p:nvSpPr>
        <p:spPr>
          <a:xfrm>
            <a:off x="9146491" y="2194554"/>
            <a:ext cx="8861179" cy="5567303"/>
          </a:xfrm>
          <a:custGeom>
            <a:avLst/>
            <a:gdLst/>
            <a:ahLst/>
            <a:cxnLst/>
            <a:rect l="l" t="t" r="r" b="b"/>
            <a:pathLst>
              <a:path w="8861179" h="5567303">
                <a:moveTo>
                  <a:pt x="0" y="0"/>
                </a:moveTo>
                <a:lnTo>
                  <a:pt x="8861179" y="0"/>
                </a:lnTo>
                <a:lnTo>
                  <a:pt x="8861179" y="5567302"/>
                </a:lnTo>
                <a:lnTo>
                  <a:pt x="0" y="5567302"/>
                </a:lnTo>
                <a:lnTo>
                  <a:pt x="0" y="0"/>
                </a:lnTo>
                <a:close/>
              </a:path>
            </a:pathLst>
          </a:custGeom>
          <a:blipFill>
            <a:blip r:embed="rId3"/>
            <a:stretch>
              <a:fillRect l="-3870" t="-4694" r="-21719"/>
            </a:stretch>
          </a:blipFill>
          <a:ln w="28575" cap="sq">
            <a:solidFill>
              <a:srgbClr val="000000"/>
            </a:solidFill>
            <a:prstDash val="solid"/>
            <a:miter/>
          </a:ln>
        </p:spPr>
      </p:sp>
      <p:sp>
        <p:nvSpPr>
          <p:cNvPr id="4" name="TextBox 4"/>
          <p:cNvSpPr txBox="1"/>
          <p:nvPr/>
        </p:nvSpPr>
        <p:spPr>
          <a:xfrm>
            <a:off x="684477" y="154659"/>
            <a:ext cx="10426185" cy="1509957"/>
          </a:xfrm>
          <a:prstGeom prst="rect">
            <a:avLst/>
          </a:prstGeom>
        </p:spPr>
        <p:txBody>
          <a:bodyPr lIns="0" tIns="0" rIns="0" bIns="0" rtlCol="0" anchor="t">
            <a:spAutoFit/>
          </a:bodyPr>
          <a:lstStyle/>
          <a:p>
            <a:pPr algn="l">
              <a:lnSpc>
                <a:spcPts val="12552"/>
              </a:lnSpc>
              <a:spcBef>
                <a:spcPct val="0"/>
              </a:spcBef>
            </a:pPr>
            <a:r>
              <a:rPr lang="en-US" sz="8368">
                <a:solidFill>
                  <a:srgbClr val="000000"/>
                </a:solidFill>
                <a:latin typeface="Muli"/>
                <a:ea typeface="Muli"/>
                <a:cs typeface="Muli"/>
                <a:sym typeface="Muli"/>
              </a:rPr>
              <a:t>Tốc độ tải trang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90993" y="2437250"/>
            <a:ext cx="9169113" cy="4217792"/>
          </a:xfrm>
          <a:custGeom>
            <a:avLst/>
            <a:gdLst/>
            <a:ahLst/>
            <a:cxnLst/>
            <a:rect l="l" t="t" r="r" b="b"/>
            <a:pathLst>
              <a:path w="9169113" h="4217792">
                <a:moveTo>
                  <a:pt x="0" y="0"/>
                </a:moveTo>
                <a:lnTo>
                  <a:pt x="9169113" y="0"/>
                </a:lnTo>
                <a:lnTo>
                  <a:pt x="9169113" y="4217792"/>
                </a:lnTo>
                <a:lnTo>
                  <a:pt x="0" y="4217792"/>
                </a:lnTo>
                <a:lnTo>
                  <a:pt x="0" y="0"/>
                </a:lnTo>
                <a:close/>
              </a:path>
            </a:pathLst>
          </a:custGeom>
          <a:blipFill>
            <a:blip r:embed="rId2"/>
            <a:stretch>
              <a:fillRect/>
            </a:stretch>
          </a:blipFill>
        </p:spPr>
      </p:sp>
      <p:sp>
        <p:nvSpPr>
          <p:cNvPr id="3" name="Freeform 3"/>
          <p:cNvSpPr/>
          <p:nvPr/>
        </p:nvSpPr>
        <p:spPr>
          <a:xfrm>
            <a:off x="9863073" y="1252135"/>
            <a:ext cx="3835857" cy="7312710"/>
          </a:xfrm>
          <a:custGeom>
            <a:avLst/>
            <a:gdLst/>
            <a:ahLst/>
            <a:cxnLst/>
            <a:rect l="l" t="t" r="r" b="b"/>
            <a:pathLst>
              <a:path w="3835857" h="7312710">
                <a:moveTo>
                  <a:pt x="0" y="0"/>
                </a:moveTo>
                <a:lnTo>
                  <a:pt x="3835858" y="0"/>
                </a:lnTo>
                <a:lnTo>
                  <a:pt x="3835858" y="7312710"/>
                </a:lnTo>
                <a:lnTo>
                  <a:pt x="0" y="7312710"/>
                </a:lnTo>
                <a:lnTo>
                  <a:pt x="0" y="0"/>
                </a:lnTo>
                <a:close/>
              </a:path>
            </a:pathLst>
          </a:custGeom>
          <a:blipFill>
            <a:blip r:embed="rId3"/>
            <a:stretch>
              <a:fillRect l="-2383" t="-1548" r="-2781" b="-1548"/>
            </a:stretch>
          </a:blipFill>
          <a:ln cap="sq">
            <a:noFill/>
            <a:prstDash val="solid"/>
            <a:miter/>
          </a:ln>
        </p:spPr>
      </p:sp>
      <p:sp>
        <p:nvSpPr>
          <p:cNvPr id="4" name="Freeform 4"/>
          <p:cNvSpPr/>
          <p:nvPr/>
        </p:nvSpPr>
        <p:spPr>
          <a:xfrm>
            <a:off x="13965631" y="1252135"/>
            <a:ext cx="3910346" cy="7312710"/>
          </a:xfrm>
          <a:custGeom>
            <a:avLst/>
            <a:gdLst/>
            <a:ahLst/>
            <a:cxnLst/>
            <a:rect l="l" t="t" r="r" b="b"/>
            <a:pathLst>
              <a:path w="3910346" h="7312710">
                <a:moveTo>
                  <a:pt x="0" y="0"/>
                </a:moveTo>
                <a:lnTo>
                  <a:pt x="3910346" y="0"/>
                </a:lnTo>
                <a:lnTo>
                  <a:pt x="3910346" y="7312710"/>
                </a:lnTo>
                <a:lnTo>
                  <a:pt x="0" y="7312710"/>
                </a:lnTo>
                <a:lnTo>
                  <a:pt x="0" y="0"/>
                </a:lnTo>
                <a:close/>
              </a:path>
            </a:pathLst>
          </a:custGeom>
          <a:blipFill>
            <a:blip r:embed="rId4"/>
            <a:stretch>
              <a:fillRect l="-3881" t="-3991" r="-2771" b="-54"/>
            </a:stretch>
          </a:blipFill>
          <a:ln cap="sq">
            <a:noFill/>
            <a:prstDash val="solid"/>
            <a:miter/>
          </a:ln>
        </p:spPr>
      </p:sp>
      <p:sp>
        <p:nvSpPr>
          <p:cNvPr id="5" name="Freeform 5"/>
          <p:cNvSpPr/>
          <p:nvPr/>
        </p:nvSpPr>
        <p:spPr>
          <a:xfrm>
            <a:off x="5386323" y="1188484"/>
            <a:ext cx="982837" cy="982837"/>
          </a:xfrm>
          <a:custGeom>
            <a:avLst/>
            <a:gdLst/>
            <a:ahLst/>
            <a:cxnLst/>
            <a:rect l="l" t="t" r="r" b="b"/>
            <a:pathLst>
              <a:path w="982837" h="982837">
                <a:moveTo>
                  <a:pt x="0" y="0"/>
                </a:moveTo>
                <a:lnTo>
                  <a:pt x="982838" y="0"/>
                </a:lnTo>
                <a:lnTo>
                  <a:pt x="982838" y="982837"/>
                </a:lnTo>
                <a:lnTo>
                  <a:pt x="0" y="982837"/>
                </a:lnTo>
                <a:lnTo>
                  <a:pt x="0" y="0"/>
                </a:lnTo>
                <a:close/>
              </a:path>
            </a:pathLst>
          </a:custGeom>
          <a:blipFill>
            <a:blip r:embed="rId5"/>
            <a:stretch>
              <a:fillRect/>
            </a:stretch>
          </a:blipFill>
        </p:spPr>
      </p:sp>
      <p:sp>
        <p:nvSpPr>
          <p:cNvPr id="6" name="TextBox 6"/>
          <p:cNvSpPr txBox="1"/>
          <p:nvPr/>
        </p:nvSpPr>
        <p:spPr>
          <a:xfrm>
            <a:off x="612090" y="127686"/>
            <a:ext cx="16647210" cy="2952032"/>
          </a:xfrm>
          <a:prstGeom prst="rect">
            <a:avLst/>
          </a:prstGeom>
        </p:spPr>
        <p:txBody>
          <a:bodyPr lIns="0" tIns="0" rIns="0" bIns="0" rtlCol="0" anchor="t">
            <a:spAutoFit/>
          </a:bodyPr>
          <a:lstStyle/>
          <a:p>
            <a:pPr algn="l">
              <a:lnSpc>
                <a:spcPts val="7903"/>
              </a:lnSpc>
              <a:spcBef>
                <a:spcPct val="0"/>
              </a:spcBef>
            </a:pPr>
            <a:r>
              <a:rPr lang="en-US" sz="5268">
                <a:solidFill>
                  <a:srgbClr val="000000"/>
                </a:solidFill>
                <a:latin typeface="Muli"/>
                <a:ea typeface="Muli"/>
                <a:cs typeface="Muli"/>
                <a:sym typeface="Muli"/>
              </a:rPr>
              <a:t>Các liên kết khác</a:t>
            </a:r>
          </a:p>
          <a:p>
            <a:pPr algn="l">
              <a:lnSpc>
                <a:spcPts val="7903"/>
              </a:lnSpc>
              <a:spcBef>
                <a:spcPct val="0"/>
              </a:spcBef>
            </a:pPr>
            <a:r>
              <a:rPr lang="en-US" sz="5268">
                <a:solidFill>
                  <a:srgbClr val="000000"/>
                </a:solidFill>
                <a:latin typeface="Muli"/>
                <a:ea typeface="Muli"/>
                <a:cs typeface="Muli"/>
                <a:sym typeface="Muli"/>
              </a:rPr>
              <a:t>Trang Youtube</a:t>
            </a:r>
          </a:p>
          <a:p>
            <a:pPr algn="l">
              <a:lnSpc>
                <a:spcPts val="7903"/>
              </a:lnSpc>
              <a:spcBef>
                <a:spcPct val="0"/>
              </a:spcBef>
            </a:pPr>
            <a:endParaRPr lang="en-US" sz="5268">
              <a:solidFill>
                <a:srgbClr val="000000"/>
              </a:solidFill>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38" y="3079718"/>
            <a:ext cx="8699458" cy="3375194"/>
          </a:xfrm>
          <a:custGeom>
            <a:avLst/>
            <a:gdLst/>
            <a:ahLst/>
            <a:cxnLst/>
            <a:rect l="l" t="t" r="r" b="b"/>
            <a:pathLst>
              <a:path w="8699458" h="3375194">
                <a:moveTo>
                  <a:pt x="0" y="0"/>
                </a:moveTo>
                <a:lnTo>
                  <a:pt x="8699458" y="0"/>
                </a:lnTo>
                <a:lnTo>
                  <a:pt x="8699458" y="3375194"/>
                </a:lnTo>
                <a:lnTo>
                  <a:pt x="0" y="3375194"/>
                </a:lnTo>
                <a:lnTo>
                  <a:pt x="0" y="0"/>
                </a:lnTo>
                <a:close/>
              </a:path>
            </a:pathLst>
          </a:custGeom>
          <a:blipFill>
            <a:blip r:embed="rId2"/>
            <a:stretch>
              <a:fillRect l="-6796" r="-4053"/>
            </a:stretch>
          </a:blipFill>
          <a:ln w="19050" cap="sq">
            <a:solidFill>
              <a:srgbClr val="000000"/>
            </a:solidFill>
            <a:prstDash val="solid"/>
            <a:miter/>
          </a:ln>
        </p:spPr>
      </p:sp>
      <p:sp>
        <p:nvSpPr>
          <p:cNvPr id="3" name="Freeform 3"/>
          <p:cNvSpPr/>
          <p:nvPr/>
        </p:nvSpPr>
        <p:spPr>
          <a:xfrm>
            <a:off x="8935695" y="1423897"/>
            <a:ext cx="4351422" cy="5950085"/>
          </a:xfrm>
          <a:custGeom>
            <a:avLst/>
            <a:gdLst/>
            <a:ahLst/>
            <a:cxnLst/>
            <a:rect l="l" t="t" r="r" b="b"/>
            <a:pathLst>
              <a:path w="4351422" h="5950085">
                <a:moveTo>
                  <a:pt x="0" y="0"/>
                </a:moveTo>
                <a:lnTo>
                  <a:pt x="4351422" y="0"/>
                </a:lnTo>
                <a:lnTo>
                  <a:pt x="4351422" y="5950085"/>
                </a:lnTo>
                <a:lnTo>
                  <a:pt x="0" y="5950085"/>
                </a:lnTo>
                <a:lnTo>
                  <a:pt x="0" y="0"/>
                </a:lnTo>
                <a:close/>
              </a:path>
            </a:pathLst>
          </a:custGeom>
          <a:blipFill>
            <a:blip r:embed="rId3"/>
            <a:stretch>
              <a:fillRect b="-7709"/>
            </a:stretch>
          </a:blipFill>
        </p:spPr>
      </p:sp>
      <p:sp>
        <p:nvSpPr>
          <p:cNvPr id="4" name="Freeform 4"/>
          <p:cNvSpPr/>
          <p:nvPr/>
        </p:nvSpPr>
        <p:spPr>
          <a:xfrm>
            <a:off x="13547663" y="1423897"/>
            <a:ext cx="4536940" cy="5950085"/>
          </a:xfrm>
          <a:custGeom>
            <a:avLst/>
            <a:gdLst/>
            <a:ahLst/>
            <a:cxnLst/>
            <a:rect l="l" t="t" r="r" b="b"/>
            <a:pathLst>
              <a:path w="4536940" h="5950085">
                <a:moveTo>
                  <a:pt x="0" y="0"/>
                </a:moveTo>
                <a:lnTo>
                  <a:pt x="4536940" y="0"/>
                </a:lnTo>
                <a:lnTo>
                  <a:pt x="4536940" y="5950085"/>
                </a:lnTo>
                <a:lnTo>
                  <a:pt x="0" y="5950085"/>
                </a:lnTo>
                <a:lnTo>
                  <a:pt x="0" y="0"/>
                </a:lnTo>
                <a:close/>
              </a:path>
            </a:pathLst>
          </a:custGeom>
          <a:blipFill>
            <a:blip r:embed="rId4"/>
            <a:stretch>
              <a:fillRect/>
            </a:stretch>
          </a:blipFill>
        </p:spPr>
      </p:sp>
      <p:sp>
        <p:nvSpPr>
          <p:cNvPr id="5" name="Freeform 5"/>
          <p:cNvSpPr/>
          <p:nvPr/>
        </p:nvSpPr>
        <p:spPr>
          <a:xfrm>
            <a:off x="5844495" y="1297980"/>
            <a:ext cx="763844" cy="763844"/>
          </a:xfrm>
          <a:custGeom>
            <a:avLst/>
            <a:gdLst/>
            <a:ahLst/>
            <a:cxnLst/>
            <a:rect l="l" t="t" r="r" b="b"/>
            <a:pathLst>
              <a:path w="763844" h="763844">
                <a:moveTo>
                  <a:pt x="0" y="0"/>
                </a:moveTo>
                <a:lnTo>
                  <a:pt x="763844" y="0"/>
                </a:lnTo>
                <a:lnTo>
                  <a:pt x="763844" y="763844"/>
                </a:lnTo>
                <a:lnTo>
                  <a:pt x="0" y="763844"/>
                </a:lnTo>
                <a:lnTo>
                  <a:pt x="0" y="0"/>
                </a:lnTo>
                <a:close/>
              </a:path>
            </a:pathLst>
          </a:custGeom>
          <a:blipFill>
            <a:blip r:embed="rId5"/>
            <a:stretch>
              <a:fillRect/>
            </a:stretch>
          </a:blipFill>
        </p:spPr>
      </p:sp>
      <p:sp>
        <p:nvSpPr>
          <p:cNvPr id="6" name="TextBox 6"/>
          <p:cNvSpPr txBox="1"/>
          <p:nvPr/>
        </p:nvSpPr>
        <p:spPr>
          <a:xfrm>
            <a:off x="612090" y="127686"/>
            <a:ext cx="16647210" cy="2952032"/>
          </a:xfrm>
          <a:prstGeom prst="rect">
            <a:avLst/>
          </a:prstGeom>
        </p:spPr>
        <p:txBody>
          <a:bodyPr lIns="0" tIns="0" rIns="0" bIns="0" rtlCol="0" anchor="t">
            <a:spAutoFit/>
          </a:bodyPr>
          <a:lstStyle/>
          <a:p>
            <a:pPr algn="l">
              <a:lnSpc>
                <a:spcPts val="7903"/>
              </a:lnSpc>
              <a:spcBef>
                <a:spcPct val="0"/>
              </a:spcBef>
            </a:pPr>
            <a:r>
              <a:rPr lang="en-US" sz="5268">
                <a:solidFill>
                  <a:srgbClr val="000000"/>
                </a:solidFill>
                <a:latin typeface="Muli"/>
                <a:ea typeface="Muli"/>
                <a:cs typeface="Muli"/>
                <a:sym typeface="Muli"/>
              </a:rPr>
              <a:t>Các liên kết khác</a:t>
            </a:r>
          </a:p>
          <a:p>
            <a:pPr algn="l">
              <a:lnSpc>
                <a:spcPts val="7903"/>
              </a:lnSpc>
              <a:spcBef>
                <a:spcPct val="0"/>
              </a:spcBef>
            </a:pPr>
            <a:r>
              <a:rPr lang="en-US" sz="5268">
                <a:solidFill>
                  <a:srgbClr val="000000"/>
                </a:solidFill>
                <a:latin typeface="Muli"/>
                <a:ea typeface="Muli"/>
                <a:cs typeface="Muli"/>
                <a:sym typeface="Muli"/>
              </a:rPr>
              <a:t>Trang Facebook</a:t>
            </a:r>
          </a:p>
          <a:p>
            <a:pPr algn="l">
              <a:lnSpc>
                <a:spcPts val="7903"/>
              </a:lnSpc>
              <a:spcBef>
                <a:spcPct val="0"/>
              </a:spcBef>
            </a:pPr>
            <a:endParaRPr lang="en-US" sz="5268">
              <a:solidFill>
                <a:srgbClr val="000000"/>
              </a:solidFill>
              <a:latin typeface="Muli"/>
              <a:ea typeface="Muli"/>
              <a:cs typeface="Muli"/>
              <a:sym typeface="Mul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07065" y="683768"/>
            <a:ext cx="9740176" cy="8985937"/>
            <a:chOff x="0" y="0"/>
            <a:chExt cx="8026281" cy="7470740"/>
          </a:xfrm>
        </p:grpSpPr>
        <p:sp>
          <p:nvSpPr>
            <p:cNvPr id="3" name="Freeform 3">
              <a:extLst>
                <a:ext uri="{C183D7F6-B498-43B3-948B-1728B52AA6E4}">
                  <adec:decorative xmlns:adec="http://schemas.microsoft.com/office/drawing/2017/decorative" val="1"/>
                </a:ext>
              </a:extLst>
            </p:cNvPr>
            <p:cNvSpPr/>
            <p:nvPr/>
          </p:nvSpPr>
          <p:spPr>
            <a:xfrm>
              <a:off x="0" y="0"/>
              <a:ext cx="8026281" cy="7470740"/>
            </a:xfrm>
            <a:custGeom>
              <a:avLst/>
              <a:gdLst/>
              <a:ahLst/>
              <a:cxnLst/>
              <a:rect l="l" t="t" r="r" b="b"/>
              <a:pathLst>
                <a:path w="8026281" h="7470740">
                  <a:moveTo>
                    <a:pt x="7901821" y="7470739"/>
                  </a:moveTo>
                  <a:lnTo>
                    <a:pt x="124460" y="7470739"/>
                  </a:lnTo>
                  <a:cubicBezTo>
                    <a:pt x="55880" y="7470739"/>
                    <a:pt x="0" y="7414860"/>
                    <a:pt x="0" y="7346279"/>
                  </a:cubicBezTo>
                  <a:lnTo>
                    <a:pt x="0" y="124460"/>
                  </a:lnTo>
                  <a:cubicBezTo>
                    <a:pt x="0" y="55880"/>
                    <a:pt x="55880" y="0"/>
                    <a:pt x="124460" y="0"/>
                  </a:cubicBezTo>
                  <a:lnTo>
                    <a:pt x="7901821" y="0"/>
                  </a:lnTo>
                  <a:cubicBezTo>
                    <a:pt x="7970401" y="0"/>
                    <a:pt x="8026281" y="55880"/>
                    <a:pt x="8026281" y="124460"/>
                  </a:cubicBezTo>
                  <a:lnTo>
                    <a:pt x="8026281" y="7346279"/>
                  </a:lnTo>
                  <a:cubicBezTo>
                    <a:pt x="8026281" y="7414860"/>
                    <a:pt x="7970401" y="7470740"/>
                    <a:pt x="7901821" y="7470740"/>
                  </a:cubicBezTo>
                  <a:close/>
                </a:path>
              </a:pathLst>
            </a:custGeom>
            <a:solidFill>
              <a:srgbClr val="1A3248"/>
            </a:solidFill>
          </p:spPr>
        </p:sp>
      </p:grpSp>
      <p:sp>
        <p:nvSpPr>
          <p:cNvPr id="4" name="TextBox 4"/>
          <p:cNvSpPr txBox="1"/>
          <p:nvPr/>
        </p:nvSpPr>
        <p:spPr>
          <a:xfrm>
            <a:off x="1028700" y="3143250"/>
            <a:ext cx="5717476" cy="4010025"/>
          </a:xfrm>
          <a:prstGeom prst="rect">
            <a:avLst/>
          </a:prstGeom>
        </p:spPr>
        <p:txBody>
          <a:bodyPr lIns="0" tIns="0" rIns="0" bIns="0" rtlCol="0" anchor="t">
            <a:spAutoFit/>
          </a:bodyPr>
          <a:lstStyle/>
          <a:p>
            <a:pPr algn="l">
              <a:lnSpc>
                <a:spcPts val="15871"/>
              </a:lnSpc>
            </a:pPr>
            <a:r>
              <a:rPr lang="en-US" sz="13226" b="1" spc="-264">
                <a:solidFill>
                  <a:srgbClr val="000000"/>
                </a:solidFill>
                <a:latin typeface="Saira ExtraCondensed Bold"/>
                <a:ea typeface="Saira ExtraCondensed Bold"/>
                <a:cs typeface="Saira ExtraCondensed Bold"/>
                <a:sym typeface="Saira ExtraCondensed Bold"/>
              </a:rPr>
              <a:t>NHÓM </a:t>
            </a:r>
          </a:p>
          <a:p>
            <a:pPr marL="0" lvl="0" indent="0" algn="l">
              <a:lnSpc>
                <a:spcPts val="15871"/>
              </a:lnSpc>
              <a:spcBef>
                <a:spcPct val="0"/>
              </a:spcBef>
            </a:pPr>
            <a:r>
              <a:rPr lang="en-US" sz="13226" b="1" spc="-264">
                <a:solidFill>
                  <a:srgbClr val="000000"/>
                </a:solidFill>
                <a:latin typeface="Saira ExtraCondensed Bold"/>
                <a:ea typeface="Saira ExtraCondensed Bold"/>
                <a:cs typeface="Saira ExtraCondensed Bold"/>
                <a:sym typeface="Saira ExtraCondensed Bold"/>
              </a:rPr>
              <a:t>WHITECODE</a:t>
            </a:r>
          </a:p>
        </p:txBody>
      </p:sp>
      <p:sp>
        <p:nvSpPr>
          <p:cNvPr id="5" name="TextBox 5"/>
          <p:cNvSpPr txBox="1"/>
          <p:nvPr/>
        </p:nvSpPr>
        <p:spPr>
          <a:xfrm>
            <a:off x="8919608" y="2561476"/>
            <a:ext cx="8702991" cy="5164048"/>
          </a:xfrm>
          <a:prstGeom prst="rect">
            <a:avLst/>
          </a:prstGeom>
        </p:spPr>
        <p:txBody>
          <a:bodyPr lIns="0" tIns="0" rIns="0" bIns="0" rtlCol="0" anchor="t">
            <a:spAutoFit/>
          </a:bodyPr>
          <a:lstStyle/>
          <a:p>
            <a:pPr algn="l">
              <a:lnSpc>
                <a:spcPts val="14253"/>
              </a:lnSpc>
            </a:pPr>
            <a:r>
              <a:rPr lang="en-US" sz="11877" b="1" spc="-237">
                <a:solidFill>
                  <a:srgbClr val="FFFFFF"/>
                </a:solidFill>
                <a:latin typeface="Saira ExtraCondensed Bold"/>
                <a:ea typeface="Saira ExtraCondensed Bold"/>
                <a:cs typeface="Saira ExtraCondensed Bold"/>
                <a:sym typeface="Saira ExtraCondensed Bold"/>
              </a:rPr>
              <a:t>THÀNH VIÊN</a:t>
            </a:r>
          </a:p>
          <a:p>
            <a:pPr algn="l">
              <a:lnSpc>
                <a:spcPts val="8843"/>
              </a:lnSpc>
            </a:pPr>
            <a:r>
              <a:rPr lang="en-US" sz="7369" b="1" spc="-147">
                <a:solidFill>
                  <a:srgbClr val="FFFFFF"/>
                </a:solidFill>
                <a:latin typeface="Saira ExtraCondensed Bold"/>
                <a:ea typeface="Saira ExtraCondensed Bold"/>
                <a:cs typeface="Saira ExtraCondensed Bold"/>
                <a:sym typeface="Saira ExtraCondensed Bold"/>
              </a:rPr>
              <a:t>TRẦN NGÔ QUANG - 211471</a:t>
            </a:r>
          </a:p>
          <a:p>
            <a:pPr algn="l">
              <a:lnSpc>
                <a:spcPts val="8843"/>
              </a:lnSpc>
            </a:pPr>
            <a:r>
              <a:rPr lang="en-US" sz="7369" b="1" spc="-147">
                <a:solidFill>
                  <a:srgbClr val="FFFFFF"/>
                </a:solidFill>
                <a:latin typeface="Saira ExtraCondensed Bold"/>
                <a:ea typeface="Saira ExtraCondensed Bold"/>
                <a:cs typeface="Saira ExtraCondensed Bold"/>
                <a:sym typeface="Saira ExtraCondensed Bold"/>
              </a:rPr>
              <a:t>NGUYỄN TRỌNG HỮU - 211591</a:t>
            </a:r>
          </a:p>
          <a:p>
            <a:pPr marL="0" lvl="0" indent="0" algn="l">
              <a:lnSpc>
                <a:spcPts val="8843"/>
              </a:lnSpc>
              <a:spcBef>
                <a:spcPct val="0"/>
              </a:spcBef>
            </a:pPr>
            <a:r>
              <a:rPr lang="en-US" sz="7369" b="1" spc="-147">
                <a:solidFill>
                  <a:srgbClr val="FFFFFF"/>
                </a:solidFill>
                <a:latin typeface="Saira ExtraCondensed Bold"/>
                <a:ea typeface="Saira ExtraCondensed Bold"/>
                <a:cs typeface="Saira ExtraCondensed Bold"/>
                <a:sym typeface="Saira ExtraCondensed Bold"/>
              </a:rPr>
              <a:t>PHẠM HUỲNH MẾN - 211562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643255"/>
            <a:ext cx="16428190" cy="7413221"/>
          </a:xfrm>
          <a:custGeom>
            <a:avLst/>
            <a:gdLst/>
            <a:ahLst/>
            <a:cxnLst/>
            <a:rect l="l" t="t" r="r" b="b"/>
            <a:pathLst>
              <a:path w="16428190" h="7413221">
                <a:moveTo>
                  <a:pt x="0" y="0"/>
                </a:moveTo>
                <a:lnTo>
                  <a:pt x="16428190" y="0"/>
                </a:lnTo>
                <a:lnTo>
                  <a:pt x="16428190" y="7413221"/>
                </a:lnTo>
                <a:lnTo>
                  <a:pt x="0" y="7413221"/>
                </a:lnTo>
                <a:lnTo>
                  <a:pt x="0" y="0"/>
                </a:lnTo>
                <a:close/>
              </a:path>
            </a:pathLst>
          </a:custGeom>
          <a:blipFill>
            <a:blip r:embed="rId2"/>
            <a:stretch>
              <a:fillRect/>
            </a:stretch>
          </a:blipFill>
        </p:spPr>
      </p:sp>
      <p:sp>
        <p:nvSpPr>
          <p:cNvPr id="3" name="TextBox 3"/>
          <p:cNvSpPr txBox="1"/>
          <p:nvPr/>
        </p:nvSpPr>
        <p:spPr>
          <a:xfrm>
            <a:off x="1028700" y="803294"/>
            <a:ext cx="12047216" cy="1100258"/>
          </a:xfrm>
          <a:prstGeom prst="rect">
            <a:avLst/>
          </a:prstGeom>
        </p:spPr>
        <p:txBody>
          <a:bodyPr lIns="0" tIns="0" rIns="0" bIns="0" rtlCol="0" anchor="t">
            <a:spAutoFit/>
          </a:bodyPr>
          <a:lstStyle/>
          <a:p>
            <a:pPr marL="0" lvl="0" indent="0" algn="l">
              <a:lnSpc>
                <a:spcPts val="8016"/>
              </a:lnSpc>
              <a:spcBef>
                <a:spcPct val="0"/>
              </a:spcBef>
            </a:pPr>
            <a:r>
              <a:rPr lang="en-US" sz="8907" b="1" spc="-178">
                <a:solidFill>
                  <a:srgbClr val="000000"/>
                </a:solidFill>
                <a:latin typeface="Saira ExtraCondensed Bold"/>
                <a:ea typeface="Saira ExtraCondensed Bold"/>
                <a:cs typeface="Saira ExtraCondensed Bold"/>
                <a:sym typeface="Saira ExtraCondensed Bold"/>
              </a:rPr>
              <a:t>KẾT QUẢ SEO</a:t>
            </a:r>
          </a:p>
        </p:txBody>
      </p:sp>
      <p:sp>
        <p:nvSpPr>
          <p:cNvPr id="4" name="TextBox 4"/>
          <p:cNvSpPr txBox="1"/>
          <p:nvPr/>
        </p:nvSpPr>
        <p:spPr>
          <a:xfrm>
            <a:off x="1167589" y="1935611"/>
            <a:ext cx="3556811" cy="687304"/>
          </a:xfrm>
          <a:prstGeom prst="rect">
            <a:avLst/>
          </a:prstGeom>
        </p:spPr>
        <p:txBody>
          <a:bodyPr wrap="square" lIns="0" tIns="0" rIns="0" bIns="0" rtlCol="0" anchor="t">
            <a:spAutoFit/>
          </a:bodyPr>
          <a:lstStyle/>
          <a:p>
            <a:pPr algn="ctr">
              <a:lnSpc>
                <a:spcPts val="5866"/>
              </a:lnSpc>
              <a:spcBef>
                <a:spcPct val="0"/>
              </a:spcBef>
            </a:pPr>
            <a:r>
              <a:rPr lang="en-US" sz="3910">
                <a:solidFill>
                  <a:srgbClr val="000000"/>
                </a:solidFill>
                <a:latin typeface="Muli"/>
                <a:ea typeface="Muli"/>
                <a:cs typeface="Muli"/>
                <a:sym typeface="Muli"/>
              </a:rPr>
              <a:t>Các bài viết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1675" y="1903552"/>
            <a:ext cx="15364650" cy="8028030"/>
          </a:xfrm>
          <a:custGeom>
            <a:avLst/>
            <a:gdLst/>
            <a:ahLst/>
            <a:cxnLst/>
            <a:rect l="l" t="t" r="r" b="b"/>
            <a:pathLst>
              <a:path w="15364650" h="8028030">
                <a:moveTo>
                  <a:pt x="0" y="0"/>
                </a:moveTo>
                <a:lnTo>
                  <a:pt x="15364650" y="0"/>
                </a:lnTo>
                <a:lnTo>
                  <a:pt x="15364650" y="8028030"/>
                </a:lnTo>
                <a:lnTo>
                  <a:pt x="0" y="8028030"/>
                </a:lnTo>
                <a:lnTo>
                  <a:pt x="0" y="0"/>
                </a:lnTo>
                <a:close/>
              </a:path>
            </a:pathLst>
          </a:custGeom>
          <a:blipFill>
            <a:blip r:embed="rId2"/>
            <a:stretch>
              <a:fillRect/>
            </a:stretch>
          </a:blipFill>
        </p:spPr>
      </p:sp>
      <p:sp>
        <p:nvSpPr>
          <p:cNvPr id="3" name="TextBox 3"/>
          <p:cNvSpPr txBox="1"/>
          <p:nvPr/>
        </p:nvSpPr>
        <p:spPr>
          <a:xfrm>
            <a:off x="1028700" y="803294"/>
            <a:ext cx="12047216" cy="1100258"/>
          </a:xfrm>
          <a:prstGeom prst="rect">
            <a:avLst/>
          </a:prstGeom>
        </p:spPr>
        <p:txBody>
          <a:bodyPr lIns="0" tIns="0" rIns="0" bIns="0" rtlCol="0" anchor="t">
            <a:spAutoFit/>
          </a:bodyPr>
          <a:lstStyle/>
          <a:p>
            <a:pPr marL="0" lvl="0" indent="0" algn="l">
              <a:lnSpc>
                <a:spcPts val="8016"/>
              </a:lnSpc>
              <a:spcBef>
                <a:spcPct val="0"/>
              </a:spcBef>
            </a:pPr>
            <a:r>
              <a:rPr lang="en-US" sz="8907" b="1" spc="-178">
                <a:solidFill>
                  <a:srgbClr val="000000"/>
                </a:solidFill>
                <a:latin typeface="Saira ExtraCondensed Bold"/>
                <a:ea typeface="Saira ExtraCondensed Bold"/>
                <a:cs typeface="Saira ExtraCondensed Bold"/>
                <a:sym typeface="Saira ExtraCondensed Bold"/>
              </a:rPr>
              <a:t>INDEX WEBSITE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8617" y="281537"/>
            <a:ext cx="1494326" cy="1494326"/>
          </a:xfrm>
          <a:custGeom>
            <a:avLst/>
            <a:gdLst/>
            <a:ahLst/>
            <a:cxnLst/>
            <a:rect l="l" t="t" r="r" b="b"/>
            <a:pathLst>
              <a:path w="1494326" h="1494326">
                <a:moveTo>
                  <a:pt x="0" y="0"/>
                </a:moveTo>
                <a:lnTo>
                  <a:pt x="1494326" y="0"/>
                </a:lnTo>
                <a:lnTo>
                  <a:pt x="1494326" y="1494326"/>
                </a:lnTo>
                <a:lnTo>
                  <a:pt x="0" y="1494326"/>
                </a:lnTo>
                <a:lnTo>
                  <a:pt x="0" y="0"/>
                </a:lnTo>
                <a:close/>
              </a:path>
            </a:pathLst>
          </a:custGeom>
          <a:blipFill>
            <a:blip r:embed="rId2"/>
            <a:stretch>
              <a:fillRect/>
            </a:stretch>
          </a:blipFill>
        </p:spPr>
      </p:sp>
      <p:sp>
        <p:nvSpPr>
          <p:cNvPr id="3" name="Freeform 3"/>
          <p:cNvSpPr/>
          <p:nvPr/>
        </p:nvSpPr>
        <p:spPr>
          <a:xfrm>
            <a:off x="3479589" y="1775863"/>
            <a:ext cx="11328822" cy="8156752"/>
          </a:xfrm>
          <a:custGeom>
            <a:avLst/>
            <a:gdLst/>
            <a:ahLst/>
            <a:cxnLst/>
            <a:rect l="l" t="t" r="r" b="b"/>
            <a:pathLst>
              <a:path w="11328822" h="8156752">
                <a:moveTo>
                  <a:pt x="0" y="0"/>
                </a:moveTo>
                <a:lnTo>
                  <a:pt x="11328822" y="0"/>
                </a:lnTo>
                <a:lnTo>
                  <a:pt x="11328822" y="8156752"/>
                </a:lnTo>
                <a:lnTo>
                  <a:pt x="0" y="8156752"/>
                </a:lnTo>
                <a:lnTo>
                  <a:pt x="0" y="0"/>
                </a:lnTo>
                <a:close/>
              </a:path>
            </a:pathLst>
          </a:custGeom>
          <a:blipFill>
            <a:blip r:embed="rId3"/>
            <a:stretch>
              <a:fillRect/>
            </a:stretch>
          </a:blipFill>
          <a:ln w="19050" cap="sq">
            <a:solidFill>
              <a:srgbClr val="000000"/>
            </a:solidFill>
            <a:prstDash val="solid"/>
            <a:miter/>
          </a:ln>
        </p:spPr>
      </p:sp>
      <p:sp>
        <p:nvSpPr>
          <p:cNvPr id="4" name="TextBox 4"/>
          <p:cNvSpPr txBox="1"/>
          <p:nvPr/>
        </p:nvSpPr>
        <p:spPr>
          <a:xfrm>
            <a:off x="3001865" y="635953"/>
            <a:ext cx="3521643" cy="680719"/>
          </a:xfrm>
          <a:prstGeom prst="rect">
            <a:avLst/>
          </a:prstGeom>
        </p:spPr>
        <p:txBody>
          <a:bodyPr lIns="0" tIns="0" rIns="0" bIns="0" rtlCol="0" anchor="t">
            <a:spAutoFit/>
          </a:bodyPr>
          <a:lstStyle/>
          <a:p>
            <a:pPr algn="ctr">
              <a:lnSpc>
                <a:spcPts val="5694"/>
              </a:lnSpc>
              <a:spcBef>
                <a:spcPct val="0"/>
              </a:spcBef>
            </a:pPr>
            <a:r>
              <a:rPr lang="en-US" sz="3796">
                <a:solidFill>
                  <a:srgbClr val="000000"/>
                </a:solidFill>
                <a:latin typeface="Muli"/>
                <a:ea typeface="Muli"/>
                <a:cs typeface="Muli"/>
                <a:sym typeface="Muli"/>
              </a:rPr>
              <a:t>Google Analytis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3248"/>
        </a:solidFill>
        <a:effectLst/>
      </p:bgPr>
    </p:bg>
    <p:spTree>
      <p:nvGrpSpPr>
        <p:cNvPr id="1" name=""/>
        <p:cNvGrpSpPr/>
        <p:nvPr/>
      </p:nvGrpSpPr>
      <p:grpSpPr>
        <a:xfrm>
          <a:off x="0" y="0"/>
          <a:ext cx="0" cy="0"/>
          <a:chOff x="0" y="0"/>
          <a:chExt cx="0" cy="0"/>
        </a:xfrm>
      </p:grpSpPr>
      <p:sp>
        <p:nvSpPr>
          <p:cNvPr id="2" name="TextBox 2"/>
          <p:cNvSpPr txBox="1"/>
          <p:nvPr/>
        </p:nvSpPr>
        <p:spPr>
          <a:xfrm>
            <a:off x="618506" y="937277"/>
            <a:ext cx="16230600" cy="2857500"/>
          </a:xfrm>
          <a:prstGeom prst="rect">
            <a:avLst/>
          </a:prstGeom>
        </p:spPr>
        <p:txBody>
          <a:bodyPr lIns="0" tIns="0" rIns="0" bIns="0" rtlCol="0" anchor="t">
            <a:spAutoFit/>
          </a:bodyPr>
          <a:lstStyle/>
          <a:p>
            <a:pPr marL="0" lvl="0" indent="0" algn="l">
              <a:lnSpc>
                <a:spcPts val="10800"/>
              </a:lnSpc>
              <a:spcBef>
                <a:spcPct val="0"/>
              </a:spcBef>
            </a:pPr>
            <a:r>
              <a:rPr lang="en-US" sz="12000" b="1" spc="-240">
                <a:solidFill>
                  <a:srgbClr val="FFFFFF"/>
                </a:solidFill>
                <a:latin typeface="Saira ExtraCondensed Bold"/>
                <a:ea typeface="Saira ExtraCondensed Bold"/>
                <a:cs typeface="Saira ExtraCondensed Bold"/>
                <a:sym typeface="Saira ExtraCondensed Bold"/>
              </a:rPr>
              <a:t>KẾT LUẬN, HƯỚNG PHÁT TRIỂN</a:t>
            </a:r>
          </a:p>
          <a:p>
            <a:pPr marL="0" lvl="0" indent="0" algn="l">
              <a:lnSpc>
                <a:spcPts val="10800"/>
              </a:lnSpc>
              <a:spcBef>
                <a:spcPct val="0"/>
              </a:spcBef>
            </a:pPr>
            <a:endParaRPr lang="en-US" sz="12000" b="1" spc="-240">
              <a:solidFill>
                <a:srgbClr val="FFFFFF"/>
              </a:solidFill>
              <a:latin typeface="Saira ExtraCondensed Bold"/>
              <a:ea typeface="Saira ExtraCondensed Bold"/>
              <a:cs typeface="Saira ExtraCondensed Bold"/>
              <a:sym typeface="Saira ExtraCondensed Bold"/>
            </a:endParaRPr>
          </a:p>
        </p:txBody>
      </p:sp>
      <p:sp>
        <p:nvSpPr>
          <p:cNvPr id="3" name="TextBox 3"/>
          <p:cNvSpPr txBox="1"/>
          <p:nvPr/>
        </p:nvSpPr>
        <p:spPr>
          <a:xfrm>
            <a:off x="618506" y="2567304"/>
            <a:ext cx="17388926" cy="7024487"/>
          </a:xfrm>
          <a:prstGeom prst="rect">
            <a:avLst/>
          </a:prstGeom>
        </p:spPr>
        <p:txBody>
          <a:bodyPr lIns="0" tIns="0" rIns="0" bIns="0" rtlCol="0" anchor="t">
            <a:spAutoFit/>
          </a:bodyPr>
          <a:lstStyle/>
          <a:p>
            <a:pPr algn="l">
              <a:lnSpc>
                <a:spcPts val="4558"/>
              </a:lnSpc>
              <a:spcBef>
                <a:spcPct val="0"/>
              </a:spcBef>
            </a:pPr>
            <a:r>
              <a:rPr lang="en-US" sz="3038" b="1">
                <a:solidFill>
                  <a:srgbClr val="FFFFFF"/>
                </a:solidFill>
                <a:latin typeface="Muli Bold"/>
                <a:ea typeface="Muli Bold"/>
                <a:cs typeface="Muli Bold"/>
                <a:sym typeface="Muli Bold"/>
              </a:rPr>
              <a:t>Kết luận:</a:t>
            </a:r>
          </a:p>
          <a:p>
            <a:pPr algn="l">
              <a:lnSpc>
                <a:spcPts val="4558"/>
              </a:lnSpc>
              <a:spcBef>
                <a:spcPct val="0"/>
              </a:spcBef>
            </a:pPr>
            <a:r>
              <a:rPr lang="en-US" sz="3038" b="1">
                <a:solidFill>
                  <a:srgbClr val="FFFFFF"/>
                </a:solidFill>
                <a:latin typeface="Muli Bold"/>
                <a:ea typeface="Muli Bold"/>
                <a:cs typeface="Muli Bold"/>
                <a:sym typeface="Muli Bold"/>
              </a:rPr>
              <a:t>•Website bán quần áo đã được xây dựng với đầy đủ các chức năng cơ bản như:</a:t>
            </a:r>
          </a:p>
          <a:p>
            <a:pPr algn="l">
              <a:lnSpc>
                <a:spcPts val="4558"/>
              </a:lnSpc>
              <a:spcBef>
                <a:spcPct val="0"/>
              </a:spcBef>
            </a:pPr>
            <a:r>
              <a:rPr lang="en-US" sz="3038" b="1">
                <a:solidFill>
                  <a:srgbClr val="FFFFFF"/>
                </a:solidFill>
                <a:latin typeface="Muli Bold"/>
                <a:ea typeface="Muli Bold"/>
                <a:cs typeface="Muli Bold"/>
                <a:sym typeface="Muli Bold"/>
              </a:rPr>
              <a:t>• Quản lý sản phẩm, đơn hàng, khách hàng và giỏ hàng.</a:t>
            </a:r>
          </a:p>
          <a:p>
            <a:pPr algn="l">
              <a:lnSpc>
                <a:spcPts val="4558"/>
              </a:lnSpc>
              <a:spcBef>
                <a:spcPct val="0"/>
              </a:spcBef>
            </a:pPr>
            <a:r>
              <a:rPr lang="en-US" sz="3038" b="1">
                <a:solidFill>
                  <a:srgbClr val="FFFFFF"/>
                </a:solidFill>
                <a:latin typeface="Muli Bold"/>
                <a:ea typeface="Muli Bold"/>
                <a:cs typeface="Muli Bold"/>
                <a:sym typeface="Muli Bold"/>
              </a:rPr>
              <a:t>• Giao diện thân thiện, dễ sử dụng trên cả máy tính và thiết bị di động.</a:t>
            </a:r>
          </a:p>
          <a:p>
            <a:pPr algn="l">
              <a:lnSpc>
                <a:spcPts val="4558"/>
              </a:lnSpc>
              <a:spcBef>
                <a:spcPct val="0"/>
              </a:spcBef>
            </a:pPr>
            <a:r>
              <a:rPr lang="en-US" sz="3038" b="1">
                <a:solidFill>
                  <a:srgbClr val="FFFFFF"/>
                </a:solidFill>
                <a:latin typeface="Muli Bold"/>
                <a:ea typeface="Muli Bold"/>
                <a:cs typeface="Muli Bold"/>
                <a:sym typeface="Muli Bold"/>
              </a:rPr>
              <a:t>•Giúp cửa hàng mở rộng kênh bán hàng, tiếp cận nhiều khách hàng hơn.</a:t>
            </a:r>
          </a:p>
          <a:p>
            <a:pPr algn="l">
              <a:lnSpc>
                <a:spcPts val="4558"/>
              </a:lnSpc>
              <a:spcBef>
                <a:spcPct val="0"/>
              </a:spcBef>
            </a:pPr>
            <a:r>
              <a:rPr lang="en-US" sz="3038" b="1">
                <a:solidFill>
                  <a:srgbClr val="FFFFFF"/>
                </a:solidFill>
                <a:latin typeface="Muli Bold"/>
                <a:ea typeface="Muli Bold"/>
                <a:cs typeface="Muli Bold"/>
                <a:sym typeface="Muli Bold"/>
              </a:rPr>
              <a:t>•Là sản phẩm thực tế, có khả năng triển khai và phát triển trong kinh doanh.</a:t>
            </a:r>
          </a:p>
          <a:p>
            <a:pPr algn="l">
              <a:lnSpc>
                <a:spcPts val="4558"/>
              </a:lnSpc>
              <a:spcBef>
                <a:spcPct val="0"/>
              </a:spcBef>
            </a:pPr>
            <a:r>
              <a:rPr lang="en-US" sz="3038" b="1">
                <a:solidFill>
                  <a:srgbClr val="FFFFFF"/>
                </a:solidFill>
                <a:latin typeface="Muli Bold"/>
                <a:ea typeface="Muli Bold"/>
                <a:cs typeface="Muli Bold"/>
                <a:sym typeface="Muli Bold"/>
              </a:rPr>
              <a:t>Hướng phát triển:</a:t>
            </a:r>
          </a:p>
          <a:p>
            <a:pPr algn="l">
              <a:lnSpc>
                <a:spcPts val="4558"/>
              </a:lnSpc>
              <a:spcBef>
                <a:spcPct val="0"/>
              </a:spcBef>
            </a:pPr>
            <a:r>
              <a:rPr lang="en-US" sz="3038" b="1">
                <a:solidFill>
                  <a:srgbClr val="FFFFFF"/>
                </a:solidFill>
                <a:latin typeface="Muli Bold"/>
                <a:ea typeface="Muli Bold"/>
                <a:cs typeface="Muli Bold"/>
                <a:sym typeface="Muli Bold"/>
              </a:rPr>
              <a:t>•Tích hợp cổng thanh toán online (Momo, VNPay, ZaloPay...).</a:t>
            </a:r>
          </a:p>
          <a:p>
            <a:pPr algn="l">
              <a:lnSpc>
                <a:spcPts val="4558"/>
              </a:lnSpc>
              <a:spcBef>
                <a:spcPct val="0"/>
              </a:spcBef>
            </a:pPr>
            <a:r>
              <a:rPr lang="en-US" sz="3038" b="1">
                <a:solidFill>
                  <a:srgbClr val="FFFFFF"/>
                </a:solidFill>
                <a:latin typeface="Muli Bold"/>
                <a:ea typeface="Muli Bold"/>
                <a:cs typeface="Muli Bold"/>
                <a:sym typeface="Muli Bold"/>
              </a:rPr>
              <a:t>•Tính năng quản lý tồn kho, thống kê doanh thu tự động.</a:t>
            </a:r>
          </a:p>
          <a:p>
            <a:pPr algn="l">
              <a:lnSpc>
                <a:spcPts val="4558"/>
              </a:lnSpc>
              <a:spcBef>
                <a:spcPct val="0"/>
              </a:spcBef>
            </a:pPr>
            <a:r>
              <a:rPr lang="en-US" sz="3038" b="1">
                <a:solidFill>
                  <a:srgbClr val="FFFFFF"/>
                </a:solidFill>
                <a:latin typeface="Muli Bold"/>
                <a:ea typeface="Muli Bold"/>
                <a:cs typeface="Muli Bold"/>
                <a:sym typeface="Muli Bold"/>
              </a:rPr>
              <a:t>•Gửi email xác nhận đơn hàng, hỗ trợ chatbot tư vấn khách hàng.</a:t>
            </a:r>
          </a:p>
          <a:p>
            <a:pPr algn="l">
              <a:lnSpc>
                <a:spcPts val="4558"/>
              </a:lnSpc>
              <a:spcBef>
                <a:spcPct val="0"/>
              </a:spcBef>
            </a:pPr>
            <a:r>
              <a:rPr lang="en-US" sz="3038" b="1">
                <a:solidFill>
                  <a:srgbClr val="FFFFFF"/>
                </a:solidFill>
                <a:latin typeface="Muli Bold"/>
                <a:ea typeface="Muli Bold"/>
                <a:cs typeface="Muli Bold"/>
                <a:sym typeface="Muli Bold"/>
              </a:rPr>
              <a:t>•Phát triển ứng dụng di động (mobile app) song song với website.</a:t>
            </a:r>
          </a:p>
          <a:p>
            <a:pPr algn="l">
              <a:lnSpc>
                <a:spcPts val="4558"/>
              </a:lnSpc>
              <a:spcBef>
                <a:spcPct val="0"/>
              </a:spcBef>
            </a:pPr>
            <a:r>
              <a:rPr lang="en-US" sz="3038" b="1">
                <a:solidFill>
                  <a:srgbClr val="FFFFFF"/>
                </a:solidFill>
                <a:latin typeface="Muli Bold"/>
                <a:ea typeface="Muli Bold"/>
                <a:cs typeface="Muli Bold"/>
                <a:sym typeface="Muli Bold"/>
              </a:rPr>
              <a:t>•Tối ưu SEO để website dễ tiếp cận người dùng qua Google.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2846" y="2036898"/>
            <a:ext cx="18513693" cy="6145577"/>
            <a:chOff x="0" y="0"/>
            <a:chExt cx="4876034" cy="1618588"/>
          </a:xfrm>
        </p:grpSpPr>
        <p:sp>
          <p:nvSpPr>
            <p:cNvPr id="3" name="Freeform 3"/>
            <p:cNvSpPr/>
            <p:nvPr/>
          </p:nvSpPr>
          <p:spPr>
            <a:xfrm>
              <a:off x="0" y="0"/>
              <a:ext cx="4876034" cy="1618588"/>
            </a:xfrm>
            <a:custGeom>
              <a:avLst/>
              <a:gdLst/>
              <a:ahLst/>
              <a:cxnLst/>
              <a:rect l="l" t="t" r="r" b="b"/>
              <a:pathLst>
                <a:path w="4876034" h="1618588">
                  <a:moveTo>
                    <a:pt x="20909" y="0"/>
                  </a:moveTo>
                  <a:lnTo>
                    <a:pt x="4855125" y="0"/>
                  </a:lnTo>
                  <a:cubicBezTo>
                    <a:pt x="4860671" y="0"/>
                    <a:pt x="4865989" y="2203"/>
                    <a:pt x="4869910" y="6124"/>
                  </a:cubicBezTo>
                  <a:cubicBezTo>
                    <a:pt x="4873831" y="10045"/>
                    <a:pt x="4876034" y="15363"/>
                    <a:pt x="4876034" y="20909"/>
                  </a:cubicBezTo>
                  <a:lnTo>
                    <a:pt x="4876034" y="1597680"/>
                  </a:lnTo>
                  <a:cubicBezTo>
                    <a:pt x="4876034" y="1609227"/>
                    <a:pt x="4866673" y="1618588"/>
                    <a:pt x="4855125" y="1618588"/>
                  </a:cubicBezTo>
                  <a:lnTo>
                    <a:pt x="20909" y="1618588"/>
                  </a:lnTo>
                  <a:cubicBezTo>
                    <a:pt x="9361" y="1618588"/>
                    <a:pt x="0" y="1609227"/>
                    <a:pt x="0" y="1597680"/>
                  </a:cubicBezTo>
                  <a:lnTo>
                    <a:pt x="0" y="20909"/>
                  </a:lnTo>
                  <a:cubicBezTo>
                    <a:pt x="0" y="9361"/>
                    <a:pt x="9361" y="0"/>
                    <a:pt x="20909" y="0"/>
                  </a:cubicBezTo>
                  <a:close/>
                </a:path>
              </a:pathLst>
            </a:custGeom>
            <a:solidFill>
              <a:srgbClr val="DDEAFD"/>
            </a:solidFill>
          </p:spPr>
        </p:sp>
        <p:sp>
          <p:nvSpPr>
            <p:cNvPr id="4" name="TextBox 4"/>
            <p:cNvSpPr txBox="1"/>
            <p:nvPr/>
          </p:nvSpPr>
          <p:spPr>
            <a:xfrm>
              <a:off x="0" y="-28575"/>
              <a:ext cx="4876034" cy="1647163"/>
            </a:xfrm>
            <a:prstGeom prst="rect">
              <a:avLst/>
            </a:prstGeom>
          </p:spPr>
          <p:txBody>
            <a:bodyPr lIns="50800" tIns="50800" rIns="50800" bIns="50800" rtlCol="0" anchor="ctr"/>
            <a:lstStyle/>
            <a:p>
              <a:pPr algn="ctr">
                <a:lnSpc>
                  <a:spcPts val="3120"/>
                </a:lnSpc>
              </a:pPr>
              <a:endParaRPr/>
            </a:p>
          </p:txBody>
        </p:sp>
      </p:grpSp>
      <p:sp>
        <p:nvSpPr>
          <p:cNvPr id="5" name="TextBox 5"/>
          <p:cNvSpPr txBox="1"/>
          <p:nvPr/>
        </p:nvSpPr>
        <p:spPr>
          <a:xfrm>
            <a:off x="644861" y="2585663"/>
            <a:ext cx="16998278" cy="4845550"/>
          </a:xfrm>
          <a:prstGeom prst="rect">
            <a:avLst/>
          </a:prstGeom>
        </p:spPr>
        <p:txBody>
          <a:bodyPr lIns="0" tIns="0" rIns="0" bIns="0" rtlCol="0" anchor="t">
            <a:spAutoFit/>
          </a:bodyPr>
          <a:lstStyle/>
          <a:p>
            <a:pPr marL="0" lvl="0" indent="0" algn="ctr">
              <a:lnSpc>
                <a:spcPts val="12635"/>
              </a:lnSpc>
            </a:pPr>
            <a:r>
              <a:rPr lang="en-US" sz="11699" b="1" spc="-233">
                <a:solidFill>
                  <a:srgbClr val="1A3248"/>
                </a:solidFill>
                <a:latin typeface="Saira ExtraCondensed Bold"/>
                <a:ea typeface="Saira ExtraCondensed Bold"/>
                <a:cs typeface="Saira ExtraCondensed Bold"/>
                <a:sym typeface="Saira ExtraCondensed Bold"/>
              </a:rPr>
              <a:t>THANK</a:t>
            </a:r>
            <a:r>
              <a:rPr lang="en-US" sz="11699" b="1" u="none" strike="noStrike" spc="-233">
                <a:solidFill>
                  <a:srgbClr val="1A3248"/>
                </a:solidFill>
                <a:latin typeface="Saira ExtraCondensed Bold"/>
                <a:ea typeface="Saira ExtraCondensed Bold"/>
                <a:cs typeface="Saira ExtraCondensed Bold"/>
                <a:sym typeface="Saira ExtraCondensed Bold"/>
              </a:rPr>
              <a:t> YOU</a:t>
            </a:r>
          </a:p>
          <a:p>
            <a:pPr marL="0" lvl="0" indent="0" algn="ctr">
              <a:lnSpc>
                <a:spcPts val="12635"/>
              </a:lnSpc>
            </a:pPr>
            <a:r>
              <a:rPr lang="en-US" sz="11699" b="1" u="none" strike="noStrike" spc="-233">
                <a:solidFill>
                  <a:srgbClr val="1A3248"/>
                </a:solidFill>
                <a:latin typeface="Saira ExtraCondensed Bold"/>
                <a:ea typeface="Saira ExtraCondensed Bold"/>
                <a:cs typeface="Saira ExtraCondensed Bold"/>
                <a:sym typeface="Saira ExtraCondensed Bold"/>
              </a:rPr>
              <a:t>CẢM ƠN THẦY ĐÃ LẮNG NGHE BÀI THUYẾT TRÌNH CỦA NHÓM 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3248"/>
        </a:solidFill>
        <a:effectLst/>
      </p:bgPr>
    </p:bg>
    <p:spTree>
      <p:nvGrpSpPr>
        <p:cNvPr id="1" name=""/>
        <p:cNvGrpSpPr/>
        <p:nvPr/>
      </p:nvGrpSpPr>
      <p:grpSpPr>
        <a:xfrm>
          <a:off x="0" y="0"/>
          <a:ext cx="0" cy="0"/>
          <a:chOff x="0" y="0"/>
          <a:chExt cx="0" cy="0"/>
        </a:xfrm>
      </p:grpSpPr>
      <p:sp>
        <p:nvSpPr>
          <p:cNvPr id="2" name="TextBox 2"/>
          <p:cNvSpPr txBox="1"/>
          <p:nvPr/>
        </p:nvSpPr>
        <p:spPr>
          <a:xfrm>
            <a:off x="562027" y="1006378"/>
            <a:ext cx="8192871" cy="2857500"/>
          </a:xfrm>
          <a:prstGeom prst="rect">
            <a:avLst/>
          </a:prstGeom>
        </p:spPr>
        <p:txBody>
          <a:bodyPr lIns="0" tIns="0" rIns="0" bIns="0" rtlCol="0" anchor="t">
            <a:spAutoFit/>
          </a:bodyPr>
          <a:lstStyle/>
          <a:p>
            <a:pPr algn="l">
              <a:lnSpc>
                <a:spcPts val="10800"/>
              </a:lnSpc>
            </a:pPr>
            <a:r>
              <a:rPr lang="en-US" sz="12000" b="1" spc="-240">
                <a:solidFill>
                  <a:srgbClr val="FFFFFF"/>
                </a:solidFill>
                <a:latin typeface="Saira ExtraCondensed Bold"/>
                <a:ea typeface="Saira ExtraCondensed Bold"/>
                <a:cs typeface="Saira ExtraCondensed Bold"/>
                <a:sym typeface="Saira ExtraCondensed Bold"/>
              </a:rPr>
              <a:t>LÝ DO chọn đề tài</a:t>
            </a:r>
          </a:p>
          <a:p>
            <a:pPr marL="0" lvl="0" indent="0" algn="l">
              <a:lnSpc>
                <a:spcPts val="10800"/>
              </a:lnSpc>
              <a:spcBef>
                <a:spcPct val="0"/>
              </a:spcBef>
            </a:pPr>
            <a:endParaRPr lang="en-US" sz="12000" b="1" spc="-240">
              <a:solidFill>
                <a:srgbClr val="FFFFFF"/>
              </a:solidFill>
              <a:latin typeface="Saira ExtraCondensed Bold"/>
              <a:ea typeface="Saira ExtraCondensed Bold"/>
              <a:cs typeface="Saira ExtraCondensed Bold"/>
              <a:sym typeface="Saira ExtraCondensed Bold"/>
            </a:endParaRPr>
          </a:p>
        </p:txBody>
      </p:sp>
      <p:sp>
        <p:nvSpPr>
          <p:cNvPr id="3" name="TextBox 3"/>
          <p:cNvSpPr txBox="1"/>
          <p:nvPr/>
        </p:nvSpPr>
        <p:spPr>
          <a:xfrm>
            <a:off x="406265" y="2690247"/>
            <a:ext cx="17475470" cy="6568053"/>
          </a:xfrm>
          <a:prstGeom prst="rect">
            <a:avLst/>
          </a:prstGeom>
        </p:spPr>
        <p:txBody>
          <a:bodyPr lIns="0" tIns="0" rIns="0" bIns="0" rtlCol="0" anchor="t">
            <a:spAutoFit/>
          </a:bodyPr>
          <a:lstStyle/>
          <a:p>
            <a:pPr marL="0" lvl="0" indent="0" algn="l">
              <a:lnSpc>
                <a:spcPts val="5790"/>
              </a:lnSpc>
            </a:pPr>
            <a:r>
              <a:rPr lang="en-US" sz="3860">
                <a:solidFill>
                  <a:srgbClr val="FFFFFF"/>
                </a:solidFill>
                <a:latin typeface="Muli"/>
                <a:ea typeface="Muli"/>
                <a:cs typeface="Muli"/>
                <a:sym typeface="Muli"/>
              </a:rPr>
              <a:t>1. Nhu cầu thực tế:</a:t>
            </a:r>
          </a:p>
          <a:p>
            <a:pPr marL="0" lvl="0" indent="0" algn="l">
              <a:lnSpc>
                <a:spcPts val="5790"/>
              </a:lnSpc>
            </a:pPr>
            <a:r>
              <a:rPr lang="en-US" sz="3860">
                <a:solidFill>
                  <a:srgbClr val="FFFFFF"/>
                </a:solidFill>
                <a:latin typeface="Muli"/>
                <a:ea typeface="Muli"/>
                <a:cs typeface="Muli"/>
                <a:sym typeface="Muli"/>
              </a:rPr>
              <a:t>•Shop thời trang The KIM là một cửa hàng thời trang đang hoạt động thực tế, mong muốn mở rộng kinh doanh qua kênh online.</a:t>
            </a:r>
          </a:p>
          <a:p>
            <a:pPr marL="0" lvl="0" indent="0" algn="l">
              <a:lnSpc>
                <a:spcPts val="5790"/>
              </a:lnSpc>
            </a:pPr>
            <a:r>
              <a:rPr lang="en-US" sz="3860">
                <a:solidFill>
                  <a:srgbClr val="FFFFFF"/>
                </a:solidFill>
                <a:latin typeface="Muli"/>
                <a:ea typeface="Muli"/>
                <a:cs typeface="Muli"/>
                <a:sym typeface="Muli"/>
              </a:rPr>
              <a:t>•Hình thức bán hàng truyền thống gặp nhiều giới hạn trong việc tiếp cận khách hàng.</a:t>
            </a:r>
          </a:p>
          <a:p>
            <a:pPr marL="0" lvl="0" indent="0" algn="l">
              <a:lnSpc>
                <a:spcPts val="5790"/>
              </a:lnSpc>
            </a:pPr>
            <a:r>
              <a:rPr lang="en-US" sz="3860">
                <a:solidFill>
                  <a:srgbClr val="FFFFFF"/>
                </a:solidFill>
                <a:latin typeface="Muli"/>
                <a:ea typeface="Muli"/>
                <a:cs typeface="Muli"/>
                <a:sym typeface="Muli"/>
              </a:rPr>
              <a:t>2. Xu hướng thị trường:</a:t>
            </a:r>
          </a:p>
          <a:p>
            <a:pPr marL="0" lvl="0" indent="0" algn="l">
              <a:lnSpc>
                <a:spcPts val="5790"/>
              </a:lnSpc>
            </a:pPr>
            <a:r>
              <a:rPr lang="en-US" sz="3860">
                <a:solidFill>
                  <a:srgbClr val="FFFFFF"/>
                </a:solidFill>
                <a:latin typeface="Muli"/>
                <a:ea typeface="Muli"/>
                <a:cs typeface="Muli"/>
                <a:sym typeface="Muli"/>
              </a:rPr>
              <a:t>•Mua sắm trực tuyến ngày càng phổ biến, đặc biệt sau đại dịch COVID-19.</a:t>
            </a:r>
          </a:p>
          <a:p>
            <a:pPr marL="0" lvl="0" indent="0" algn="l">
              <a:lnSpc>
                <a:spcPts val="5790"/>
              </a:lnSpc>
            </a:pPr>
            <a:r>
              <a:rPr lang="en-US" sz="3860">
                <a:solidFill>
                  <a:srgbClr val="FFFFFF"/>
                </a:solidFill>
                <a:latin typeface="Muli"/>
                <a:ea typeface="Muli"/>
                <a:cs typeface="Muli"/>
                <a:sym typeface="Muli"/>
              </a:rPr>
              <a:t>•Website bán hàng là kênh hiệu quả giúp cửa hàng tiếp cận nhiều khách hàng hơn.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23042"/>
            <a:ext cx="11868729" cy="1651318"/>
          </a:xfrm>
          <a:prstGeom prst="rect">
            <a:avLst/>
          </a:prstGeom>
        </p:spPr>
        <p:txBody>
          <a:bodyPr lIns="0" tIns="0" rIns="0" bIns="0" rtlCol="0" anchor="t">
            <a:spAutoFit/>
          </a:bodyPr>
          <a:lstStyle/>
          <a:p>
            <a:pPr marL="0" lvl="0" indent="0" algn="l">
              <a:lnSpc>
                <a:spcPts val="13292"/>
              </a:lnSpc>
              <a:spcBef>
                <a:spcPct val="0"/>
              </a:spcBef>
            </a:pPr>
            <a:r>
              <a:rPr lang="en-US" sz="10224" b="1" spc="-204">
                <a:solidFill>
                  <a:srgbClr val="000000"/>
                </a:solidFill>
                <a:latin typeface="Saira ExtraCondensed Bold"/>
                <a:ea typeface="Saira ExtraCondensed Bold"/>
                <a:cs typeface="Saira ExtraCondensed Bold"/>
                <a:sym typeface="Saira ExtraCondensed Bold"/>
              </a:rPr>
              <a:t>PHÂN CÔNG CÁC THÀNH VIÊN</a:t>
            </a:r>
          </a:p>
        </p:txBody>
      </p:sp>
      <p:grpSp>
        <p:nvGrpSpPr>
          <p:cNvPr id="3" name="Group 3"/>
          <p:cNvGrpSpPr/>
          <p:nvPr/>
        </p:nvGrpSpPr>
        <p:grpSpPr>
          <a:xfrm>
            <a:off x="715023" y="2685616"/>
            <a:ext cx="3970316" cy="1211189"/>
            <a:chOff x="0" y="0"/>
            <a:chExt cx="1045680" cy="318996"/>
          </a:xfrm>
        </p:grpSpPr>
        <p:sp>
          <p:nvSpPr>
            <p:cNvPr id="4" name="Freeform 4"/>
            <p:cNvSpPr/>
            <p:nvPr/>
          </p:nvSpPr>
          <p:spPr>
            <a:xfrm>
              <a:off x="0" y="0"/>
              <a:ext cx="1045680" cy="318996"/>
            </a:xfrm>
            <a:custGeom>
              <a:avLst/>
              <a:gdLst/>
              <a:ahLst/>
              <a:cxnLst/>
              <a:rect l="l" t="t" r="r" b="b"/>
              <a:pathLst>
                <a:path w="1045680" h="318996">
                  <a:moveTo>
                    <a:pt x="77998" y="0"/>
                  </a:moveTo>
                  <a:lnTo>
                    <a:pt x="967682" y="0"/>
                  </a:lnTo>
                  <a:cubicBezTo>
                    <a:pt x="988368" y="0"/>
                    <a:pt x="1008207" y="8218"/>
                    <a:pt x="1022835" y="22845"/>
                  </a:cubicBezTo>
                  <a:cubicBezTo>
                    <a:pt x="1037462" y="37473"/>
                    <a:pt x="1045680" y="57312"/>
                    <a:pt x="1045680" y="77998"/>
                  </a:cubicBezTo>
                  <a:lnTo>
                    <a:pt x="1045680" y="240998"/>
                  </a:lnTo>
                  <a:cubicBezTo>
                    <a:pt x="1045680" y="284075"/>
                    <a:pt x="1010759" y="318996"/>
                    <a:pt x="967682" y="318996"/>
                  </a:cubicBezTo>
                  <a:lnTo>
                    <a:pt x="77998" y="318996"/>
                  </a:lnTo>
                  <a:cubicBezTo>
                    <a:pt x="34921" y="318996"/>
                    <a:pt x="0" y="284075"/>
                    <a:pt x="0" y="240998"/>
                  </a:cubicBezTo>
                  <a:lnTo>
                    <a:pt x="0" y="77998"/>
                  </a:lnTo>
                  <a:cubicBezTo>
                    <a:pt x="0" y="34921"/>
                    <a:pt x="34921" y="0"/>
                    <a:pt x="77998" y="0"/>
                  </a:cubicBezTo>
                  <a:close/>
                </a:path>
              </a:pathLst>
            </a:custGeom>
            <a:solidFill>
              <a:srgbClr val="1A3248"/>
            </a:solidFill>
          </p:spPr>
        </p:sp>
        <p:sp>
          <p:nvSpPr>
            <p:cNvPr id="5" name="TextBox 5"/>
            <p:cNvSpPr txBox="1"/>
            <p:nvPr/>
          </p:nvSpPr>
          <p:spPr>
            <a:xfrm>
              <a:off x="0" y="-76200"/>
              <a:ext cx="1045680" cy="395196"/>
            </a:xfrm>
            <a:prstGeom prst="rect">
              <a:avLst/>
            </a:prstGeom>
          </p:spPr>
          <p:txBody>
            <a:bodyPr lIns="50800" tIns="50800" rIns="50800" bIns="50800" rtlCol="0" anchor="ctr"/>
            <a:lstStyle/>
            <a:p>
              <a:pPr algn="ctr">
                <a:lnSpc>
                  <a:spcPts val="4199"/>
                </a:lnSpc>
              </a:pPr>
              <a:r>
                <a:rPr lang="en-US" sz="2799" b="1">
                  <a:solidFill>
                    <a:srgbClr val="FFFFFF"/>
                  </a:solidFill>
                  <a:latin typeface="Muli Bold"/>
                  <a:ea typeface="Muli Bold"/>
                  <a:cs typeface="Muli Bold"/>
                  <a:sym typeface="Muli Bold"/>
                </a:rPr>
                <a:t>Huỳnh Mến</a:t>
              </a:r>
            </a:p>
          </p:txBody>
        </p:sp>
      </p:grpSp>
      <p:grpSp>
        <p:nvGrpSpPr>
          <p:cNvPr id="6" name="Group 6"/>
          <p:cNvGrpSpPr/>
          <p:nvPr/>
        </p:nvGrpSpPr>
        <p:grpSpPr>
          <a:xfrm>
            <a:off x="5451206" y="2188685"/>
            <a:ext cx="12333163" cy="2465899"/>
            <a:chOff x="0" y="0"/>
            <a:chExt cx="3248240" cy="649455"/>
          </a:xfrm>
        </p:grpSpPr>
        <p:sp>
          <p:nvSpPr>
            <p:cNvPr id="7" name="Freeform 7"/>
            <p:cNvSpPr/>
            <p:nvPr/>
          </p:nvSpPr>
          <p:spPr>
            <a:xfrm>
              <a:off x="0" y="0"/>
              <a:ext cx="3248240" cy="649455"/>
            </a:xfrm>
            <a:custGeom>
              <a:avLst/>
              <a:gdLst/>
              <a:ahLst/>
              <a:cxnLst/>
              <a:rect l="l" t="t" r="r" b="b"/>
              <a:pathLst>
                <a:path w="3248240" h="649455">
                  <a:moveTo>
                    <a:pt x="25109" y="0"/>
                  </a:moveTo>
                  <a:lnTo>
                    <a:pt x="3223131" y="0"/>
                  </a:lnTo>
                  <a:cubicBezTo>
                    <a:pt x="3229791" y="0"/>
                    <a:pt x="3236177" y="2645"/>
                    <a:pt x="3240886" y="7354"/>
                  </a:cubicBezTo>
                  <a:cubicBezTo>
                    <a:pt x="3245595" y="12063"/>
                    <a:pt x="3248240" y="18450"/>
                    <a:pt x="3248240" y="25109"/>
                  </a:cubicBezTo>
                  <a:lnTo>
                    <a:pt x="3248240" y="624346"/>
                  </a:lnTo>
                  <a:cubicBezTo>
                    <a:pt x="3248240" y="631005"/>
                    <a:pt x="3245595" y="637392"/>
                    <a:pt x="3240886" y="642100"/>
                  </a:cubicBezTo>
                  <a:cubicBezTo>
                    <a:pt x="3236177" y="646809"/>
                    <a:pt x="3229791" y="649455"/>
                    <a:pt x="3223131" y="649455"/>
                  </a:cubicBezTo>
                  <a:lnTo>
                    <a:pt x="25109" y="649455"/>
                  </a:lnTo>
                  <a:cubicBezTo>
                    <a:pt x="18450" y="649455"/>
                    <a:pt x="12063" y="646809"/>
                    <a:pt x="7354" y="642100"/>
                  </a:cubicBezTo>
                  <a:cubicBezTo>
                    <a:pt x="2645" y="637392"/>
                    <a:pt x="0" y="631005"/>
                    <a:pt x="0" y="624346"/>
                  </a:cubicBezTo>
                  <a:lnTo>
                    <a:pt x="0" y="25109"/>
                  </a:lnTo>
                  <a:cubicBezTo>
                    <a:pt x="0" y="18450"/>
                    <a:pt x="2645" y="12063"/>
                    <a:pt x="7354" y="7354"/>
                  </a:cubicBezTo>
                  <a:cubicBezTo>
                    <a:pt x="12063" y="2645"/>
                    <a:pt x="18450" y="0"/>
                    <a:pt x="25109" y="0"/>
                  </a:cubicBezTo>
                  <a:close/>
                </a:path>
              </a:pathLst>
            </a:custGeom>
            <a:solidFill>
              <a:srgbClr val="DDEAFD"/>
            </a:solidFill>
          </p:spPr>
        </p:sp>
        <p:sp>
          <p:nvSpPr>
            <p:cNvPr id="8" name="TextBox 8"/>
            <p:cNvSpPr txBox="1"/>
            <p:nvPr/>
          </p:nvSpPr>
          <p:spPr>
            <a:xfrm>
              <a:off x="0" y="-76200"/>
              <a:ext cx="3248240" cy="725655"/>
            </a:xfrm>
            <a:prstGeom prst="rect">
              <a:avLst/>
            </a:prstGeom>
          </p:spPr>
          <p:txBody>
            <a:bodyPr lIns="127000" tIns="127000" rIns="127000" bIns="127000" rtlCol="0" anchor="ctr"/>
            <a:lstStyle/>
            <a:p>
              <a:pPr algn="ctr">
                <a:lnSpc>
                  <a:spcPts val="4049"/>
                </a:lnSpc>
              </a:pPr>
              <a:r>
                <a:rPr lang="en-US" sz="2699">
                  <a:solidFill>
                    <a:srgbClr val="000000"/>
                  </a:solidFill>
                  <a:latin typeface="Muli"/>
                  <a:ea typeface="Muli"/>
                  <a:cs typeface="Muli"/>
                  <a:sym typeface="Muli"/>
                </a:rPr>
                <a:t>Lựa chọn giao diện, cấu hình quản trị website, cài đặt theme, thiết kế header, menu, Thiết lập WooCommerce, tạo sản phẩm nhiều thuộc tính, biến thể, phân tích và gom từ khoá, Google Analytis, Tăng tốc website, xây dựng form liênhệ</a:t>
              </a:r>
            </a:p>
          </p:txBody>
        </p:sp>
      </p:grpSp>
      <p:grpSp>
        <p:nvGrpSpPr>
          <p:cNvPr id="9" name="Group 9"/>
          <p:cNvGrpSpPr/>
          <p:nvPr/>
        </p:nvGrpSpPr>
        <p:grpSpPr>
          <a:xfrm>
            <a:off x="715023" y="5590288"/>
            <a:ext cx="3970316" cy="1211189"/>
            <a:chOff x="0" y="0"/>
            <a:chExt cx="1045680" cy="318996"/>
          </a:xfrm>
        </p:grpSpPr>
        <p:sp>
          <p:nvSpPr>
            <p:cNvPr id="10" name="Freeform 10"/>
            <p:cNvSpPr/>
            <p:nvPr/>
          </p:nvSpPr>
          <p:spPr>
            <a:xfrm>
              <a:off x="0" y="0"/>
              <a:ext cx="1045680" cy="318996"/>
            </a:xfrm>
            <a:custGeom>
              <a:avLst/>
              <a:gdLst/>
              <a:ahLst/>
              <a:cxnLst/>
              <a:rect l="l" t="t" r="r" b="b"/>
              <a:pathLst>
                <a:path w="1045680" h="318996">
                  <a:moveTo>
                    <a:pt x="77998" y="0"/>
                  </a:moveTo>
                  <a:lnTo>
                    <a:pt x="967682" y="0"/>
                  </a:lnTo>
                  <a:cubicBezTo>
                    <a:pt x="988368" y="0"/>
                    <a:pt x="1008207" y="8218"/>
                    <a:pt x="1022835" y="22845"/>
                  </a:cubicBezTo>
                  <a:cubicBezTo>
                    <a:pt x="1037462" y="37473"/>
                    <a:pt x="1045680" y="57312"/>
                    <a:pt x="1045680" y="77998"/>
                  </a:cubicBezTo>
                  <a:lnTo>
                    <a:pt x="1045680" y="240998"/>
                  </a:lnTo>
                  <a:cubicBezTo>
                    <a:pt x="1045680" y="284075"/>
                    <a:pt x="1010759" y="318996"/>
                    <a:pt x="967682" y="318996"/>
                  </a:cubicBezTo>
                  <a:lnTo>
                    <a:pt x="77998" y="318996"/>
                  </a:lnTo>
                  <a:cubicBezTo>
                    <a:pt x="34921" y="318996"/>
                    <a:pt x="0" y="284075"/>
                    <a:pt x="0" y="240998"/>
                  </a:cubicBezTo>
                  <a:lnTo>
                    <a:pt x="0" y="77998"/>
                  </a:lnTo>
                  <a:cubicBezTo>
                    <a:pt x="0" y="34921"/>
                    <a:pt x="34921" y="0"/>
                    <a:pt x="77998" y="0"/>
                  </a:cubicBezTo>
                  <a:close/>
                </a:path>
              </a:pathLst>
            </a:custGeom>
            <a:solidFill>
              <a:srgbClr val="1A3248"/>
            </a:solidFill>
            <a:ln cap="rnd">
              <a:noFill/>
              <a:prstDash val="solid"/>
              <a:round/>
            </a:ln>
          </p:spPr>
        </p:sp>
        <p:sp>
          <p:nvSpPr>
            <p:cNvPr id="11" name="TextBox 11"/>
            <p:cNvSpPr txBox="1"/>
            <p:nvPr/>
          </p:nvSpPr>
          <p:spPr>
            <a:xfrm>
              <a:off x="0" y="-76200"/>
              <a:ext cx="1045680" cy="395196"/>
            </a:xfrm>
            <a:prstGeom prst="rect">
              <a:avLst/>
            </a:prstGeom>
          </p:spPr>
          <p:txBody>
            <a:bodyPr lIns="50800" tIns="50800" rIns="50800" bIns="50800" rtlCol="0" anchor="ctr"/>
            <a:lstStyle/>
            <a:p>
              <a:pPr marL="0" lvl="0" indent="0" algn="ctr">
                <a:lnSpc>
                  <a:spcPts val="4199"/>
                </a:lnSpc>
                <a:spcBef>
                  <a:spcPct val="0"/>
                </a:spcBef>
              </a:pPr>
              <a:r>
                <a:rPr lang="en-US" sz="2799" b="1" u="none" strike="noStrike">
                  <a:solidFill>
                    <a:srgbClr val="FFFFFF"/>
                  </a:solidFill>
                  <a:latin typeface="Muli Bold"/>
                  <a:ea typeface="Muli Bold"/>
                  <a:cs typeface="Muli Bold"/>
                  <a:sym typeface="Muli Bold"/>
                </a:rPr>
                <a:t>Ngô Quang</a:t>
              </a:r>
            </a:p>
          </p:txBody>
        </p:sp>
      </p:grpSp>
      <p:grpSp>
        <p:nvGrpSpPr>
          <p:cNvPr id="12" name="Group 12"/>
          <p:cNvGrpSpPr/>
          <p:nvPr/>
        </p:nvGrpSpPr>
        <p:grpSpPr>
          <a:xfrm>
            <a:off x="5451206" y="5111784"/>
            <a:ext cx="12333163" cy="2226779"/>
            <a:chOff x="0" y="0"/>
            <a:chExt cx="3248240" cy="586477"/>
          </a:xfrm>
        </p:grpSpPr>
        <p:sp>
          <p:nvSpPr>
            <p:cNvPr id="13" name="Freeform 13"/>
            <p:cNvSpPr/>
            <p:nvPr/>
          </p:nvSpPr>
          <p:spPr>
            <a:xfrm>
              <a:off x="0" y="0"/>
              <a:ext cx="3248240" cy="586477"/>
            </a:xfrm>
            <a:custGeom>
              <a:avLst/>
              <a:gdLst/>
              <a:ahLst/>
              <a:cxnLst/>
              <a:rect l="l" t="t" r="r" b="b"/>
              <a:pathLst>
                <a:path w="3248240" h="586477">
                  <a:moveTo>
                    <a:pt x="25109" y="0"/>
                  </a:moveTo>
                  <a:lnTo>
                    <a:pt x="3223131" y="0"/>
                  </a:lnTo>
                  <a:cubicBezTo>
                    <a:pt x="3229791" y="0"/>
                    <a:pt x="3236177" y="2645"/>
                    <a:pt x="3240886" y="7354"/>
                  </a:cubicBezTo>
                  <a:cubicBezTo>
                    <a:pt x="3245595" y="12063"/>
                    <a:pt x="3248240" y="18450"/>
                    <a:pt x="3248240" y="25109"/>
                  </a:cubicBezTo>
                  <a:lnTo>
                    <a:pt x="3248240" y="561367"/>
                  </a:lnTo>
                  <a:cubicBezTo>
                    <a:pt x="3248240" y="568027"/>
                    <a:pt x="3245595" y="574413"/>
                    <a:pt x="3240886" y="579122"/>
                  </a:cubicBezTo>
                  <a:cubicBezTo>
                    <a:pt x="3236177" y="583831"/>
                    <a:pt x="3229791" y="586477"/>
                    <a:pt x="3223131" y="586477"/>
                  </a:cubicBezTo>
                  <a:lnTo>
                    <a:pt x="25109" y="586477"/>
                  </a:lnTo>
                  <a:cubicBezTo>
                    <a:pt x="18450" y="586477"/>
                    <a:pt x="12063" y="583831"/>
                    <a:pt x="7354" y="579122"/>
                  </a:cubicBezTo>
                  <a:cubicBezTo>
                    <a:pt x="2645" y="574413"/>
                    <a:pt x="0" y="568027"/>
                    <a:pt x="0" y="561367"/>
                  </a:cubicBezTo>
                  <a:lnTo>
                    <a:pt x="0" y="25109"/>
                  </a:lnTo>
                  <a:cubicBezTo>
                    <a:pt x="0" y="18450"/>
                    <a:pt x="2645" y="12063"/>
                    <a:pt x="7354" y="7354"/>
                  </a:cubicBezTo>
                  <a:cubicBezTo>
                    <a:pt x="12063" y="2645"/>
                    <a:pt x="18450" y="0"/>
                    <a:pt x="25109" y="0"/>
                  </a:cubicBezTo>
                  <a:close/>
                </a:path>
              </a:pathLst>
            </a:custGeom>
            <a:solidFill>
              <a:srgbClr val="DDEAFD"/>
            </a:solidFill>
            <a:ln cap="rnd">
              <a:noFill/>
              <a:prstDash val="solid"/>
              <a:round/>
            </a:ln>
          </p:spPr>
        </p:sp>
        <p:sp>
          <p:nvSpPr>
            <p:cNvPr id="14" name="TextBox 14"/>
            <p:cNvSpPr txBox="1"/>
            <p:nvPr/>
          </p:nvSpPr>
          <p:spPr>
            <a:xfrm>
              <a:off x="0" y="-76200"/>
              <a:ext cx="3248240" cy="662677"/>
            </a:xfrm>
            <a:prstGeom prst="rect">
              <a:avLst/>
            </a:prstGeom>
          </p:spPr>
          <p:txBody>
            <a:bodyPr lIns="127000" tIns="127000" rIns="127000" bIns="127000" rtlCol="0" anchor="ctr"/>
            <a:lstStyle/>
            <a:p>
              <a:pPr marL="0" lvl="1" indent="0" algn="ctr">
                <a:lnSpc>
                  <a:spcPts val="4049"/>
                </a:lnSpc>
                <a:spcBef>
                  <a:spcPct val="0"/>
                </a:spcBef>
              </a:pPr>
              <a:r>
                <a:rPr lang="en-US" sz="2699" u="none" strike="noStrike">
                  <a:solidFill>
                    <a:srgbClr val="000000"/>
                  </a:solidFill>
                  <a:latin typeface="Muli"/>
                  <a:ea typeface="Muli"/>
                  <a:cs typeface="Muli"/>
                  <a:sym typeface="Muli"/>
                </a:rPr>
                <a:t>Lựa chọn giao diện, cấu hình quản trị website, cài đặt theme, thiết kế body, Hoàn thiện trang thanh toán, cài đặt phương thức vận chuyển, Index website, Backlink, Xây dựng sàn TMDT, fanpage</a:t>
              </a:r>
            </a:p>
          </p:txBody>
        </p:sp>
      </p:grpSp>
      <p:grpSp>
        <p:nvGrpSpPr>
          <p:cNvPr id="15" name="Group 15"/>
          <p:cNvGrpSpPr/>
          <p:nvPr/>
        </p:nvGrpSpPr>
        <p:grpSpPr>
          <a:xfrm>
            <a:off x="715023" y="8347204"/>
            <a:ext cx="3970316" cy="1211189"/>
            <a:chOff x="0" y="0"/>
            <a:chExt cx="1045680" cy="318996"/>
          </a:xfrm>
        </p:grpSpPr>
        <p:sp>
          <p:nvSpPr>
            <p:cNvPr id="16" name="Freeform 16"/>
            <p:cNvSpPr/>
            <p:nvPr/>
          </p:nvSpPr>
          <p:spPr>
            <a:xfrm>
              <a:off x="0" y="0"/>
              <a:ext cx="1045680" cy="318996"/>
            </a:xfrm>
            <a:custGeom>
              <a:avLst/>
              <a:gdLst/>
              <a:ahLst/>
              <a:cxnLst/>
              <a:rect l="l" t="t" r="r" b="b"/>
              <a:pathLst>
                <a:path w="1045680" h="318996">
                  <a:moveTo>
                    <a:pt x="77998" y="0"/>
                  </a:moveTo>
                  <a:lnTo>
                    <a:pt x="967682" y="0"/>
                  </a:lnTo>
                  <a:cubicBezTo>
                    <a:pt x="988368" y="0"/>
                    <a:pt x="1008207" y="8218"/>
                    <a:pt x="1022835" y="22845"/>
                  </a:cubicBezTo>
                  <a:cubicBezTo>
                    <a:pt x="1037462" y="37473"/>
                    <a:pt x="1045680" y="57312"/>
                    <a:pt x="1045680" y="77998"/>
                  </a:cubicBezTo>
                  <a:lnTo>
                    <a:pt x="1045680" y="240998"/>
                  </a:lnTo>
                  <a:cubicBezTo>
                    <a:pt x="1045680" y="284075"/>
                    <a:pt x="1010759" y="318996"/>
                    <a:pt x="967682" y="318996"/>
                  </a:cubicBezTo>
                  <a:lnTo>
                    <a:pt x="77998" y="318996"/>
                  </a:lnTo>
                  <a:cubicBezTo>
                    <a:pt x="34921" y="318996"/>
                    <a:pt x="0" y="284075"/>
                    <a:pt x="0" y="240998"/>
                  </a:cubicBezTo>
                  <a:lnTo>
                    <a:pt x="0" y="77998"/>
                  </a:lnTo>
                  <a:cubicBezTo>
                    <a:pt x="0" y="34921"/>
                    <a:pt x="34921" y="0"/>
                    <a:pt x="77998" y="0"/>
                  </a:cubicBezTo>
                  <a:close/>
                </a:path>
              </a:pathLst>
            </a:custGeom>
            <a:solidFill>
              <a:srgbClr val="1A3248"/>
            </a:solidFill>
            <a:ln cap="rnd">
              <a:noFill/>
              <a:prstDash val="solid"/>
              <a:round/>
            </a:ln>
          </p:spPr>
        </p:sp>
        <p:sp>
          <p:nvSpPr>
            <p:cNvPr id="17" name="TextBox 17"/>
            <p:cNvSpPr txBox="1"/>
            <p:nvPr/>
          </p:nvSpPr>
          <p:spPr>
            <a:xfrm>
              <a:off x="0" y="-76200"/>
              <a:ext cx="1045680" cy="395196"/>
            </a:xfrm>
            <a:prstGeom prst="rect">
              <a:avLst/>
            </a:prstGeom>
          </p:spPr>
          <p:txBody>
            <a:bodyPr lIns="50800" tIns="50800" rIns="50800" bIns="50800" rtlCol="0" anchor="ctr"/>
            <a:lstStyle/>
            <a:p>
              <a:pPr marL="0" lvl="0" indent="0" algn="ctr">
                <a:lnSpc>
                  <a:spcPts val="4199"/>
                </a:lnSpc>
                <a:spcBef>
                  <a:spcPct val="0"/>
                </a:spcBef>
              </a:pPr>
              <a:r>
                <a:rPr lang="en-US" sz="2799" b="1" u="none" strike="noStrike">
                  <a:solidFill>
                    <a:srgbClr val="FFFFFF"/>
                  </a:solidFill>
                  <a:latin typeface="Muli Bold"/>
                  <a:ea typeface="Muli Bold"/>
                  <a:cs typeface="Muli Bold"/>
                  <a:sym typeface="Muli Bold"/>
                </a:rPr>
                <a:t>Trọng Hữu</a:t>
              </a:r>
            </a:p>
          </p:txBody>
        </p:sp>
      </p:grpSp>
      <p:grpSp>
        <p:nvGrpSpPr>
          <p:cNvPr id="18" name="Group 18"/>
          <p:cNvGrpSpPr/>
          <p:nvPr/>
        </p:nvGrpSpPr>
        <p:grpSpPr>
          <a:xfrm>
            <a:off x="5451206" y="7650988"/>
            <a:ext cx="12333163" cy="2237232"/>
            <a:chOff x="0" y="0"/>
            <a:chExt cx="3248240" cy="589230"/>
          </a:xfrm>
        </p:grpSpPr>
        <p:sp>
          <p:nvSpPr>
            <p:cNvPr id="19" name="Freeform 19"/>
            <p:cNvSpPr/>
            <p:nvPr/>
          </p:nvSpPr>
          <p:spPr>
            <a:xfrm>
              <a:off x="0" y="0"/>
              <a:ext cx="3248240" cy="589230"/>
            </a:xfrm>
            <a:custGeom>
              <a:avLst/>
              <a:gdLst/>
              <a:ahLst/>
              <a:cxnLst/>
              <a:rect l="l" t="t" r="r" b="b"/>
              <a:pathLst>
                <a:path w="3248240" h="589230">
                  <a:moveTo>
                    <a:pt x="25109" y="0"/>
                  </a:moveTo>
                  <a:lnTo>
                    <a:pt x="3223131" y="0"/>
                  </a:lnTo>
                  <a:cubicBezTo>
                    <a:pt x="3229791" y="0"/>
                    <a:pt x="3236177" y="2645"/>
                    <a:pt x="3240886" y="7354"/>
                  </a:cubicBezTo>
                  <a:cubicBezTo>
                    <a:pt x="3245595" y="12063"/>
                    <a:pt x="3248240" y="18450"/>
                    <a:pt x="3248240" y="25109"/>
                  </a:cubicBezTo>
                  <a:lnTo>
                    <a:pt x="3248240" y="564121"/>
                  </a:lnTo>
                  <a:cubicBezTo>
                    <a:pt x="3248240" y="570780"/>
                    <a:pt x="3245595" y="577167"/>
                    <a:pt x="3240886" y="581875"/>
                  </a:cubicBezTo>
                  <a:cubicBezTo>
                    <a:pt x="3236177" y="586584"/>
                    <a:pt x="3229791" y="589230"/>
                    <a:pt x="3223131" y="589230"/>
                  </a:cubicBezTo>
                  <a:lnTo>
                    <a:pt x="25109" y="589230"/>
                  </a:lnTo>
                  <a:cubicBezTo>
                    <a:pt x="18450" y="589230"/>
                    <a:pt x="12063" y="586584"/>
                    <a:pt x="7354" y="581875"/>
                  </a:cubicBezTo>
                  <a:cubicBezTo>
                    <a:pt x="2645" y="577167"/>
                    <a:pt x="0" y="570780"/>
                    <a:pt x="0" y="564121"/>
                  </a:cubicBezTo>
                  <a:lnTo>
                    <a:pt x="0" y="25109"/>
                  </a:lnTo>
                  <a:cubicBezTo>
                    <a:pt x="0" y="18450"/>
                    <a:pt x="2645" y="12063"/>
                    <a:pt x="7354" y="7354"/>
                  </a:cubicBezTo>
                  <a:cubicBezTo>
                    <a:pt x="12063" y="2645"/>
                    <a:pt x="18450" y="0"/>
                    <a:pt x="25109" y="0"/>
                  </a:cubicBezTo>
                  <a:close/>
                </a:path>
              </a:pathLst>
            </a:custGeom>
            <a:solidFill>
              <a:srgbClr val="DDEAFD"/>
            </a:solidFill>
            <a:ln cap="rnd">
              <a:noFill/>
              <a:prstDash val="solid"/>
              <a:round/>
            </a:ln>
          </p:spPr>
        </p:sp>
        <p:sp>
          <p:nvSpPr>
            <p:cNvPr id="20" name="TextBox 20"/>
            <p:cNvSpPr txBox="1"/>
            <p:nvPr/>
          </p:nvSpPr>
          <p:spPr>
            <a:xfrm>
              <a:off x="0" y="-76200"/>
              <a:ext cx="3248240" cy="665430"/>
            </a:xfrm>
            <a:prstGeom prst="rect">
              <a:avLst/>
            </a:prstGeom>
          </p:spPr>
          <p:txBody>
            <a:bodyPr lIns="127000" tIns="127000" rIns="127000" bIns="127000" rtlCol="0" anchor="ctr"/>
            <a:lstStyle/>
            <a:p>
              <a:pPr marL="0" lvl="1" indent="0" algn="ctr">
                <a:lnSpc>
                  <a:spcPts val="4049"/>
                </a:lnSpc>
                <a:spcBef>
                  <a:spcPct val="0"/>
                </a:spcBef>
              </a:pPr>
              <a:r>
                <a:rPr lang="en-US" sz="2699" u="none" strike="noStrike">
                  <a:solidFill>
                    <a:srgbClr val="000000"/>
                  </a:solidFill>
                  <a:latin typeface="Muli"/>
                  <a:ea typeface="Muli"/>
                  <a:cs typeface="Muli"/>
                  <a:sym typeface="Muli"/>
                </a:rPr>
                <a:t>Lựa chọn giao diện, cấu hình quản trị website, cài đặt theme, thiết kế footer, banner, tạo sản phẩm nhiều thuộc tính, biến thể, </a:t>
              </a:r>
            </a:p>
            <a:p>
              <a:pPr marL="0" lvl="1" indent="0" algn="ctr">
                <a:lnSpc>
                  <a:spcPts val="4049"/>
                </a:lnSpc>
                <a:spcBef>
                  <a:spcPct val="0"/>
                </a:spcBef>
              </a:pPr>
              <a:r>
                <a:rPr lang="en-US" sz="2699" u="none" strike="noStrike">
                  <a:solidFill>
                    <a:srgbClr val="000000"/>
                  </a:solidFill>
                  <a:latin typeface="Muli"/>
                  <a:ea typeface="Muli"/>
                  <a:cs typeface="Muli"/>
                  <a:sym typeface="Muli"/>
                </a:rPr>
                <a:t>tích hợp thanh toán, quét mã COD, viết bài viết chuẩn SEO, Tool Traffic 4 SEO, Backup website, google map</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8567" y="4474400"/>
            <a:ext cx="17530867" cy="1338200"/>
          </a:xfrm>
          <a:custGeom>
            <a:avLst/>
            <a:gdLst/>
            <a:ahLst/>
            <a:cxnLst/>
            <a:rect l="l" t="t" r="r" b="b"/>
            <a:pathLst>
              <a:path w="17530867" h="1338200">
                <a:moveTo>
                  <a:pt x="0" y="0"/>
                </a:moveTo>
                <a:lnTo>
                  <a:pt x="17530866" y="0"/>
                </a:lnTo>
                <a:lnTo>
                  <a:pt x="17530866" y="1338200"/>
                </a:lnTo>
                <a:lnTo>
                  <a:pt x="0" y="1338200"/>
                </a:lnTo>
                <a:lnTo>
                  <a:pt x="0" y="0"/>
                </a:lnTo>
                <a:close/>
              </a:path>
            </a:pathLst>
          </a:custGeom>
          <a:blipFill>
            <a:blip r:embed="rId2"/>
            <a:stretch>
              <a:fillRect t="-763" b="-763"/>
            </a:stretch>
          </a:blipFill>
          <a:ln w="19050" cap="sq">
            <a:solidFill>
              <a:srgbClr val="000000"/>
            </a:solidFill>
            <a:prstDash val="solid"/>
            <a:miter/>
          </a:ln>
        </p:spPr>
      </p:sp>
      <p:sp>
        <p:nvSpPr>
          <p:cNvPr id="3" name="TextBox 3"/>
          <p:cNvSpPr txBox="1"/>
          <p:nvPr/>
        </p:nvSpPr>
        <p:spPr>
          <a:xfrm>
            <a:off x="613200" y="656244"/>
            <a:ext cx="16044614" cy="1372536"/>
          </a:xfrm>
          <a:prstGeom prst="rect">
            <a:avLst/>
          </a:prstGeom>
        </p:spPr>
        <p:txBody>
          <a:bodyPr lIns="0" tIns="0" rIns="0" bIns="0" rtlCol="0" anchor="t">
            <a:spAutoFit/>
          </a:bodyPr>
          <a:lstStyle/>
          <a:p>
            <a:pPr marL="0" lvl="0" indent="0" algn="l">
              <a:lnSpc>
                <a:spcPts val="9910"/>
              </a:lnSpc>
              <a:spcBef>
                <a:spcPct val="0"/>
              </a:spcBef>
            </a:pPr>
            <a:r>
              <a:rPr lang="en-US" sz="11012" b="1" spc="-220">
                <a:solidFill>
                  <a:srgbClr val="000000"/>
                </a:solidFill>
                <a:latin typeface="Saira ExtraCondensed Bold"/>
                <a:ea typeface="Saira ExtraCondensed Bold"/>
                <a:cs typeface="Saira ExtraCondensed Bold"/>
                <a:sym typeface="Saira ExtraCondensed Bold"/>
              </a:rPr>
              <a:t>GIAO DIỆN WEBSITE</a:t>
            </a:r>
          </a:p>
        </p:txBody>
      </p:sp>
      <p:sp>
        <p:nvSpPr>
          <p:cNvPr id="4" name="TextBox 4"/>
          <p:cNvSpPr txBox="1"/>
          <p:nvPr/>
        </p:nvSpPr>
        <p:spPr>
          <a:xfrm>
            <a:off x="378567" y="1838280"/>
            <a:ext cx="4918266" cy="1211425"/>
          </a:xfrm>
          <a:prstGeom prst="rect">
            <a:avLst/>
          </a:prstGeom>
        </p:spPr>
        <p:txBody>
          <a:bodyPr lIns="0" tIns="0" rIns="0" bIns="0" rtlCol="0" anchor="t">
            <a:spAutoFit/>
          </a:bodyPr>
          <a:lstStyle/>
          <a:p>
            <a:pPr algn="ctr">
              <a:lnSpc>
                <a:spcPts val="10056"/>
              </a:lnSpc>
              <a:spcBef>
                <a:spcPct val="0"/>
              </a:spcBef>
            </a:pPr>
            <a:r>
              <a:rPr lang="en-US" sz="6704">
                <a:solidFill>
                  <a:srgbClr val="000000"/>
                </a:solidFill>
                <a:latin typeface="Muli"/>
                <a:ea typeface="Muli"/>
                <a:cs typeface="Muli"/>
                <a:sym typeface="Muli"/>
              </a:rPr>
              <a:t>Header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hlinkClick r:id="rId2" tooltip="https://phamhuynhmen.id.vn"/>
          </p:cNvPr>
          <p:cNvSpPr/>
          <p:nvPr/>
        </p:nvSpPr>
        <p:spPr>
          <a:xfrm>
            <a:off x="1317306" y="2898466"/>
            <a:ext cx="15941994" cy="6991111"/>
          </a:xfrm>
          <a:custGeom>
            <a:avLst/>
            <a:gdLst/>
            <a:ahLst/>
            <a:cxnLst/>
            <a:rect l="l" t="t" r="r" b="b"/>
            <a:pathLst>
              <a:path w="15941994" h="6991111">
                <a:moveTo>
                  <a:pt x="0" y="0"/>
                </a:moveTo>
                <a:lnTo>
                  <a:pt x="15941994" y="0"/>
                </a:lnTo>
                <a:lnTo>
                  <a:pt x="15941994" y="6991112"/>
                </a:lnTo>
                <a:lnTo>
                  <a:pt x="0" y="6991112"/>
                </a:lnTo>
                <a:lnTo>
                  <a:pt x="0" y="0"/>
                </a:lnTo>
                <a:close/>
              </a:path>
            </a:pathLst>
          </a:custGeom>
          <a:blipFill>
            <a:blip r:embed="rId3"/>
            <a:stretch>
              <a:fillRect l="-720" r="-720" b="-913"/>
            </a:stretch>
          </a:blipFill>
          <a:ln w="19050" cap="sq">
            <a:solidFill>
              <a:srgbClr val="000000"/>
            </a:solidFill>
            <a:prstDash val="solid"/>
            <a:miter/>
          </a:ln>
        </p:spPr>
      </p:sp>
      <p:sp>
        <p:nvSpPr>
          <p:cNvPr id="3" name="TextBox 3"/>
          <p:cNvSpPr txBox="1"/>
          <p:nvPr/>
        </p:nvSpPr>
        <p:spPr>
          <a:xfrm>
            <a:off x="613200" y="656244"/>
            <a:ext cx="16044614" cy="1372536"/>
          </a:xfrm>
          <a:prstGeom prst="rect">
            <a:avLst/>
          </a:prstGeom>
        </p:spPr>
        <p:txBody>
          <a:bodyPr lIns="0" tIns="0" rIns="0" bIns="0" rtlCol="0" anchor="t">
            <a:spAutoFit/>
          </a:bodyPr>
          <a:lstStyle/>
          <a:p>
            <a:pPr marL="0" lvl="0" indent="0" algn="l">
              <a:lnSpc>
                <a:spcPts val="9910"/>
              </a:lnSpc>
              <a:spcBef>
                <a:spcPct val="0"/>
              </a:spcBef>
            </a:pPr>
            <a:r>
              <a:rPr lang="en-US" sz="11012" b="1" spc="-220">
                <a:solidFill>
                  <a:srgbClr val="000000"/>
                </a:solidFill>
                <a:latin typeface="Saira ExtraCondensed Bold"/>
                <a:ea typeface="Saira ExtraCondensed Bold"/>
                <a:cs typeface="Saira ExtraCondensed Bold"/>
                <a:sym typeface="Saira ExtraCondensed Bold"/>
              </a:rPr>
              <a:t>GIAO DIỆN WEBSITE</a:t>
            </a:r>
          </a:p>
        </p:txBody>
      </p:sp>
      <p:sp>
        <p:nvSpPr>
          <p:cNvPr id="4" name="TextBox 4"/>
          <p:cNvSpPr txBox="1"/>
          <p:nvPr/>
        </p:nvSpPr>
        <p:spPr>
          <a:xfrm>
            <a:off x="0" y="1554218"/>
            <a:ext cx="4918266" cy="1226665"/>
          </a:xfrm>
          <a:prstGeom prst="rect">
            <a:avLst/>
          </a:prstGeom>
        </p:spPr>
        <p:txBody>
          <a:bodyPr lIns="0" tIns="0" rIns="0" bIns="0" rtlCol="0" anchor="t">
            <a:spAutoFit/>
          </a:bodyPr>
          <a:lstStyle/>
          <a:p>
            <a:pPr algn="ctr">
              <a:lnSpc>
                <a:spcPts val="10206"/>
              </a:lnSpc>
              <a:spcBef>
                <a:spcPct val="0"/>
              </a:spcBef>
            </a:pPr>
            <a:r>
              <a:rPr lang="en-US" sz="6804">
                <a:solidFill>
                  <a:srgbClr val="1A3248"/>
                </a:solidFill>
                <a:latin typeface="Muli"/>
                <a:ea typeface="Muli"/>
                <a:cs typeface="Muli"/>
                <a:sym typeface="Muli"/>
              </a:rPr>
              <a:t>Menu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5367" y="1303301"/>
            <a:ext cx="17537265" cy="8069580"/>
          </a:xfrm>
          <a:custGeom>
            <a:avLst/>
            <a:gdLst/>
            <a:ahLst/>
            <a:cxnLst/>
            <a:rect l="l" t="t" r="r" b="b"/>
            <a:pathLst>
              <a:path w="17537265" h="8069580">
                <a:moveTo>
                  <a:pt x="0" y="0"/>
                </a:moveTo>
                <a:lnTo>
                  <a:pt x="17537266" y="0"/>
                </a:lnTo>
                <a:lnTo>
                  <a:pt x="17537266" y="8069580"/>
                </a:lnTo>
                <a:lnTo>
                  <a:pt x="0" y="8069580"/>
                </a:lnTo>
                <a:lnTo>
                  <a:pt x="0" y="0"/>
                </a:lnTo>
                <a:close/>
              </a:path>
            </a:pathLst>
          </a:custGeom>
          <a:blipFill>
            <a:blip r:embed="rId2"/>
            <a:stretch>
              <a:fillRect l="-2082" r="-2198"/>
            </a:stretch>
          </a:blipFill>
        </p:spPr>
      </p:sp>
      <p:sp>
        <p:nvSpPr>
          <p:cNvPr id="3" name="TextBox 3"/>
          <p:cNvSpPr txBox="1"/>
          <p:nvPr/>
        </p:nvSpPr>
        <p:spPr>
          <a:xfrm>
            <a:off x="0" y="594718"/>
            <a:ext cx="4918266" cy="1226665"/>
          </a:xfrm>
          <a:prstGeom prst="rect">
            <a:avLst/>
          </a:prstGeom>
        </p:spPr>
        <p:txBody>
          <a:bodyPr lIns="0" tIns="0" rIns="0" bIns="0" rtlCol="0" anchor="t">
            <a:spAutoFit/>
          </a:bodyPr>
          <a:lstStyle/>
          <a:p>
            <a:pPr marL="0" lvl="0" indent="0" algn="ctr">
              <a:lnSpc>
                <a:spcPts val="10206"/>
              </a:lnSpc>
              <a:spcBef>
                <a:spcPct val="0"/>
              </a:spcBef>
            </a:pPr>
            <a:r>
              <a:rPr lang="en-US" sz="6804" u="none" strike="noStrike">
                <a:solidFill>
                  <a:srgbClr val="1A3248"/>
                </a:solidFill>
                <a:latin typeface="Muli"/>
                <a:ea typeface="Muli"/>
                <a:cs typeface="Muli"/>
                <a:sym typeface="Muli"/>
              </a:rPr>
              <a:t>Body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51040" y="182611"/>
            <a:ext cx="14194910" cy="5432445"/>
          </a:xfrm>
          <a:custGeom>
            <a:avLst/>
            <a:gdLst/>
            <a:ahLst/>
            <a:cxnLst/>
            <a:rect l="l" t="t" r="r" b="b"/>
            <a:pathLst>
              <a:path w="14194910" h="5432445">
                <a:moveTo>
                  <a:pt x="0" y="0"/>
                </a:moveTo>
                <a:lnTo>
                  <a:pt x="14194910" y="0"/>
                </a:lnTo>
                <a:lnTo>
                  <a:pt x="14194910" y="5432446"/>
                </a:lnTo>
                <a:lnTo>
                  <a:pt x="0" y="5432446"/>
                </a:lnTo>
                <a:lnTo>
                  <a:pt x="0" y="0"/>
                </a:lnTo>
                <a:close/>
              </a:path>
            </a:pathLst>
          </a:custGeom>
          <a:blipFill>
            <a:blip r:embed="rId2"/>
            <a:stretch>
              <a:fillRect l="-36574" r="-36398"/>
            </a:stretch>
          </a:blipFill>
          <a:ln w="9525" cap="sq">
            <a:solidFill>
              <a:srgbClr val="000000"/>
            </a:solidFill>
            <a:prstDash val="solid"/>
            <a:miter/>
          </a:ln>
        </p:spPr>
      </p:sp>
      <p:sp>
        <p:nvSpPr>
          <p:cNvPr id="3" name="Freeform 3"/>
          <p:cNvSpPr/>
          <p:nvPr/>
        </p:nvSpPr>
        <p:spPr>
          <a:xfrm>
            <a:off x="2551040" y="4676827"/>
            <a:ext cx="14194910" cy="5143500"/>
          </a:xfrm>
          <a:custGeom>
            <a:avLst/>
            <a:gdLst/>
            <a:ahLst/>
            <a:cxnLst/>
            <a:rect l="l" t="t" r="r" b="b"/>
            <a:pathLst>
              <a:path w="14194910" h="5143500">
                <a:moveTo>
                  <a:pt x="0" y="0"/>
                </a:moveTo>
                <a:lnTo>
                  <a:pt x="14194910" y="0"/>
                </a:lnTo>
                <a:lnTo>
                  <a:pt x="14194910" y="5143500"/>
                </a:lnTo>
                <a:lnTo>
                  <a:pt x="0" y="5143500"/>
                </a:lnTo>
                <a:lnTo>
                  <a:pt x="0" y="0"/>
                </a:lnTo>
                <a:close/>
              </a:path>
            </a:pathLst>
          </a:custGeom>
          <a:blipFill>
            <a:blip r:embed="rId3"/>
            <a:stretch>
              <a:fillRect l="-40904" t="-4463" r="-38101" b="-2366"/>
            </a:stretch>
          </a:blipFill>
          <a:ln w="9525" cap="sq">
            <a:solidFill>
              <a:srgbClr val="000000"/>
            </a:solidFill>
            <a:prstDash val="solid"/>
            <a:miter/>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53794" y="243898"/>
            <a:ext cx="10580412" cy="9799204"/>
          </a:xfrm>
          <a:custGeom>
            <a:avLst/>
            <a:gdLst/>
            <a:ahLst/>
            <a:cxnLst/>
            <a:rect l="l" t="t" r="r" b="b"/>
            <a:pathLst>
              <a:path w="10580412" h="9799204">
                <a:moveTo>
                  <a:pt x="0" y="0"/>
                </a:moveTo>
                <a:lnTo>
                  <a:pt x="10580412" y="0"/>
                </a:lnTo>
                <a:lnTo>
                  <a:pt x="10580412" y="9799204"/>
                </a:lnTo>
                <a:lnTo>
                  <a:pt x="0" y="9799204"/>
                </a:lnTo>
                <a:lnTo>
                  <a:pt x="0" y="0"/>
                </a:lnTo>
                <a:close/>
              </a:path>
            </a:pathLst>
          </a:custGeom>
          <a:blipFill>
            <a:blip r:embed="rId2"/>
            <a:stretch>
              <a:fillRect l="-70423" t="-4535" r="-73141"/>
            </a:stretch>
          </a:blipFill>
          <a:ln w="9525" cap="sq">
            <a:solidFill>
              <a:srgbClr val="000000"/>
            </a:solid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552</Words>
  <Application>Microsoft Office PowerPoint</Application>
  <PresentationFormat>Custom</PresentationFormat>
  <Paragraphs>61</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Muli Bold</vt:lpstr>
      <vt:lpstr>Calibri</vt:lpstr>
      <vt:lpstr>Saira ExtraCondensed Bold</vt:lpstr>
      <vt:lpstr>Arial</vt:lpstr>
      <vt:lpstr>Muli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Triển khai Chính sách Xanh lá nhạt Xanh dương dương nhạt Phong cách Hình học Chuyên nghiệp</dc:title>
  <cp:lastModifiedBy>Trọng Hữu</cp:lastModifiedBy>
  <cp:revision>2</cp:revision>
  <dcterms:created xsi:type="dcterms:W3CDTF">2006-08-16T00:00:00Z</dcterms:created>
  <dcterms:modified xsi:type="dcterms:W3CDTF">2025-06-11T14:51:30Z</dcterms:modified>
  <dc:identifier>DAGqAVSHDuQ</dc:identifier>
</cp:coreProperties>
</file>